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34" r:id="rId1"/>
    <p:sldMasterId id="2147483837" r:id="rId2"/>
    <p:sldMasterId id="2147483842" r:id="rId3"/>
  </p:sldMasterIdLst>
  <p:notesMasterIdLst>
    <p:notesMasterId r:id="rId25"/>
  </p:notesMasterIdLst>
  <p:sldIdLst>
    <p:sldId id="256" r:id="rId4"/>
    <p:sldId id="257" r:id="rId5"/>
    <p:sldId id="266" r:id="rId6"/>
    <p:sldId id="285" r:id="rId7"/>
    <p:sldId id="284" r:id="rId8"/>
    <p:sldId id="286" r:id="rId9"/>
    <p:sldId id="287" r:id="rId10"/>
    <p:sldId id="275" r:id="rId11"/>
    <p:sldId id="288" r:id="rId12"/>
    <p:sldId id="289" r:id="rId13"/>
    <p:sldId id="290" r:id="rId14"/>
    <p:sldId id="291" r:id="rId15"/>
    <p:sldId id="292" r:id="rId16"/>
    <p:sldId id="294" r:id="rId17"/>
    <p:sldId id="293" r:id="rId18"/>
    <p:sldId id="295" r:id="rId19"/>
    <p:sldId id="296" r:id="rId20"/>
    <p:sldId id="297" r:id="rId21"/>
    <p:sldId id="298" r:id="rId22"/>
    <p:sldId id="299" r:id="rId23"/>
    <p:sldId id="300" r:id="rId24"/>
  </p:sldIdLst>
  <p:sldSz cx="12192000" cy="6858000"/>
  <p:notesSz cx="6858000" cy="9144000"/>
  <p:embeddedFontLst>
    <p:embeddedFont>
      <p:font typeface="Raleway" panose="020B060402020202020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6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281191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7424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4828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16778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19416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515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96296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31365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6309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427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3405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7896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0385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59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9135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851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6146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Blank">
  <p:cSld name="10_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>
            <a:spLocks noGrp="1"/>
          </p:cNvSpPr>
          <p:nvPr>
            <p:ph type="pic" idx="2"/>
          </p:nvPr>
        </p:nvSpPr>
        <p:spPr>
          <a:xfrm>
            <a:off x="1019175" y="0"/>
            <a:ext cx="6096000" cy="6858000"/>
          </a:xfrm>
          <a:prstGeom prst="flowChartInputOutpu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7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8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8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9" name="Google Shape;369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8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8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1" name="Google Shape;381;p8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2" name="Google Shape;382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8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8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8" name="Google Shape;388;p8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9" name="Google Shape;389;p8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0" name="Google Shape;390;p8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1" name="Google Shape;391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8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8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97" name="Google Shape;397;p8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98" name="Google Shape;398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8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8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4" name="Google Shape;404;p8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05" name="Google Shape;405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9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9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1" name="Google Shape;411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9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9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7" name="Google Shape;417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92"/>
          <p:cNvSpPr>
            <a:spLocks noGrp="1"/>
          </p:cNvSpPr>
          <p:nvPr>
            <p:ph type="pic" idx="2"/>
          </p:nvPr>
        </p:nvSpPr>
        <p:spPr>
          <a:xfrm>
            <a:off x="-2251105" y="-1360991"/>
            <a:ext cx="8458200" cy="8458194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2" name="Google Shape;422;p92"/>
          <p:cNvSpPr txBox="1">
            <a:spLocks noGrp="1"/>
          </p:cNvSpPr>
          <p:nvPr>
            <p:ph type="body" idx="1"/>
          </p:nvPr>
        </p:nvSpPr>
        <p:spPr>
          <a:xfrm>
            <a:off x="5996591" y="1911838"/>
            <a:ext cx="6195409" cy="1250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sz="40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3" name="Google Shape;423;p92"/>
          <p:cNvSpPr txBox="1">
            <a:spLocks noGrp="1"/>
          </p:cNvSpPr>
          <p:nvPr>
            <p:ph type="body" idx="3"/>
          </p:nvPr>
        </p:nvSpPr>
        <p:spPr>
          <a:xfrm>
            <a:off x="6207095" y="3989894"/>
            <a:ext cx="5616575" cy="45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93"/>
          <p:cNvSpPr>
            <a:spLocks noGrp="1"/>
          </p:cNvSpPr>
          <p:nvPr>
            <p:ph type="pic" idx="2"/>
          </p:nvPr>
        </p:nvSpPr>
        <p:spPr>
          <a:xfrm>
            <a:off x="4005129" y="671558"/>
            <a:ext cx="4181742" cy="418174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6" name="Google Shape;426;p93"/>
          <p:cNvSpPr txBox="1">
            <a:spLocks noGrp="1"/>
          </p:cNvSpPr>
          <p:nvPr>
            <p:ph type="body" idx="1"/>
          </p:nvPr>
        </p:nvSpPr>
        <p:spPr>
          <a:xfrm>
            <a:off x="3602488" y="5165409"/>
            <a:ext cx="6195409" cy="1250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sz="40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7" name="Google Shape;427;p93"/>
          <p:cNvSpPr txBox="1">
            <a:spLocks noGrp="1"/>
          </p:cNvSpPr>
          <p:nvPr>
            <p:ph type="body" idx="3"/>
          </p:nvPr>
        </p:nvSpPr>
        <p:spPr>
          <a:xfrm>
            <a:off x="3678261" y="6036291"/>
            <a:ext cx="5616575" cy="45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94"/>
          <p:cNvSpPr>
            <a:spLocks noGrp="1"/>
          </p:cNvSpPr>
          <p:nvPr>
            <p:ph type="pic" idx="2"/>
          </p:nvPr>
        </p:nvSpPr>
        <p:spPr>
          <a:xfrm>
            <a:off x="6024126" y="200025"/>
            <a:ext cx="5982574" cy="6457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ustom Layout">
  <p:cSld name="12_Custom Layout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95"/>
          <p:cNvSpPr>
            <a:spLocks noGrp="1"/>
          </p:cNvSpPr>
          <p:nvPr>
            <p:ph type="pic" idx="2"/>
          </p:nvPr>
        </p:nvSpPr>
        <p:spPr>
          <a:xfrm>
            <a:off x="1318775" y="1288425"/>
            <a:ext cx="4281150" cy="428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96"/>
          <p:cNvSpPr>
            <a:spLocks noGrp="1"/>
          </p:cNvSpPr>
          <p:nvPr>
            <p:ph type="pic" idx="2"/>
          </p:nvPr>
        </p:nvSpPr>
        <p:spPr>
          <a:xfrm>
            <a:off x="225040" y="205099"/>
            <a:ext cx="5731380" cy="6447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4" name="Google Shape;434;p96"/>
          <p:cNvSpPr>
            <a:spLocks noGrp="1"/>
          </p:cNvSpPr>
          <p:nvPr>
            <p:ph type="pic" idx="3"/>
          </p:nvPr>
        </p:nvSpPr>
        <p:spPr>
          <a:xfrm>
            <a:off x="6235580" y="205099"/>
            <a:ext cx="5731380" cy="6447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97"/>
          <p:cNvSpPr>
            <a:spLocks noGrp="1"/>
          </p:cNvSpPr>
          <p:nvPr>
            <p:ph type="pic" idx="2"/>
          </p:nvPr>
        </p:nvSpPr>
        <p:spPr>
          <a:xfrm>
            <a:off x="225040" y="205099"/>
            <a:ext cx="5731380" cy="6447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1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4" name="Google Shape;784;p1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16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7" name="Google Shape;787;p16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88" name="Google Shape;788;p1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9" name="Google Shape;789;p1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0" name="Google Shape;790;p1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1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3" name="Google Shape;793;p16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4" name="Google Shape;794;p1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6" name="Google Shape;796;p1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16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9" name="Google Shape;799;p16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00" name="Google Shape;800;p1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2" name="Google Shape;802;p1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6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16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6" name="Google Shape;806;p16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7" name="Google Shape;807;p1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1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16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2" name="Google Shape;812;p16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13" name="Google Shape;813;p16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4" name="Google Shape;814;p16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15" name="Google Shape;815;p16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6" name="Google Shape;816;p1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7" name="Google Shape;817;p1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17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1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2" name="Google Shape;822;p1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1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17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7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7" name="Google Shape;827;p17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28" name="Google Shape;828;p1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9" name="Google Shape;829;p1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1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17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7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4" name="Google Shape;834;p17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5" name="Google Shape;835;p1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7" name="Google Shape;837;p1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1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7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1" name="Google Shape;841;p1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17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6" name="Google Shape;846;p17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7" name="Google Shape;847;p1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8" name="Google Shape;848;p1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9" name="Google Shape;849;p1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175"/>
          <p:cNvSpPr>
            <a:spLocks noGrp="1"/>
          </p:cNvSpPr>
          <p:nvPr>
            <p:ph type="pic" idx="2"/>
          </p:nvPr>
        </p:nvSpPr>
        <p:spPr>
          <a:xfrm>
            <a:off x="985837" y="1585912"/>
            <a:ext cx="3686175" cy="3686175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2" name="Google Shape;852;p175"/>
          <p:cNvSpPr txBox="1">
            <a:spLocks noGrp="1"/>
          </p:cNvSpPr>
          <p:nvPr>
            <p:ph type="body" idx="1"/>
          </p:nvPr>
        </p:nvSpPr>
        <p:spPr>
          <a:xfrm>
            <a:off x="5686425" y="1133475"/>
            <a:ext cx="5210175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75B5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7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41" name="Google Shape;341;p7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2" name="Google Shape;342;p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3" name="Google Shape;343;p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4" name="Google Shape;344;p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1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77" name="Google Shape;777;p1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8" name="Google Shape;778;p1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9" name="Google Shape;779;p1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0" name="Google Shape;780;p1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t&amp;rct=j&amp;q=&amp;esrc=s&amp;source=web&amp;cd=&amp;cad=rja&amp;uact=8&amp;ved=2ahUKEwjUsoCJx_qCAxWmgf0HHXXlDR4QFnoECDAQAQ&amp;url=https://fittproteam.com/glikemijski-indeks-namirnica/&amp;usg=AOvVaw0OlvwzIsoZZvHTC7R6kyFT&amp;opi=89978449" TargetMode="External"/><Relationship Id="rId2" Type="http://schemas.openxmlformats.org/officeDocument/2006/relationships/hyperlink" Target="https://www.google.com/url?sa=t&amp;rct=j&amp;q=&amp;esrc=s&amp;source=web&amp;cd=&amp;cad=rja&amp;uact=8&amp;ved=2ahUKEwiL8tnuxvqCAxXcgf0HHQm_BJ0QFnoECBMQAQ&amp;url=https://fittproteam.com/zdravi-slatkisi-poslastice-bez-secera/&amp;usg=AOvVaw03PNofgzlMJOCt8-GnAwRa&amp;opi=89978449" TargetMode="Externa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7" name="Google Shape;957;p197" descr="A cake with fruit on top of a table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0364" r="20363"/>
          <a:stretch/>
        </p:blipFill>
        <p:spPr>
          <a:xfrm>
            <a:off x="880923" y="-27385"/>
            <a:ext cx="6096000" cy="6858000"/>
          </a:xfrm>
          <a:prstGeom prst="flowChartInputOutput">
            <a:avLst/>
          </a:prstGeom>
          <a:noFill/>
          <a:ln>
            <a:noFill/>
          </a:ln>
        </p:spPr>
      </p:pic>
      <p:sp>
        <p:nvSpPr>
          <p:cNvPr id="958" name="Google Shape;958;p197"/>
          <p:cNvSpPr/>
          <p:nvPr/>
        </p:nvSpPr>
        <p:spPr>
          <a:xfrm>
            <a:off x="1" y="0"/>
            <a:ext cx="2238375" cy="6858000"/>
          </a:xfrm>
          <a:custGeom>
            <a:avLst/>
            <a:gdLst/>
            <a:ahLst/>
            <a:cxnLst/>
            <a:rect l="l" t="t" r="r" b="b"/>
            <a:pathLst>
              <a:path w="2238375" h="6858000" extrusionOk="0">
                <a:moveTo>
                  <a:pt x="0" y="0"/>
                </a:moveTo>
                <a:lnTo>
                  <a:pt x="2238375" y="0"/>
                </a:lnTo>
                <a:lnTo>
                  <a:pt x="101917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9" name="Google Shape;959;p197"/>
          <p:cNvSpPr/>
          <p:nvPr/>
        </p:nvSpPr>
        <p:spPr>
          <a:xfrm>
            <a:off x="4530972" y="-27385"/>
            <a:ext cx="7715180" cy="6885385"/>
          </a:xfrm>
          <a:custGeom>
            <a:avLst/>
            <a:gdLst/>
            <a:ahLst/>
            <a:cxnLst/>
            <a:rect l="l" t="t" r="r" b="b"/>
            <a:pathLst>
              <a:path w="6296025" h="6858000" extrusionOk="0">
                <a:moveTo>
                  <a:pt x="1219200" y="0"/>
                </a:moveTo>
                <a:lnTo>
                  <a:pt x="6296025" y="0"/>
                </a:lnTo>
                <a:lnTo>
                  <a:pt x="6296025" y="6858000"/>
                </a:lnTo>
                <a:lnTo>
                  <a:pt x="0" y="6858000"/>
                </a:lnTo>
                <a:lnTo>
                  <a:pt x="12192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0" name="Google Shape;960;p1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88581" y="5491138"/>
            <a:ext cx="1732778" cy="1195316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sp>
        <p:nvSpPr>
          <p:cNvPr id="961" name="Google Shape;961;p197"/>
          <p:cNvSpPr/>
          <p:nvPr/>
        </p:nvSpPr>
        <p:spPr>
          <a:xfrm>
            <a:off x="652161" y="2413809"/>
            <a:ext cx="2030382" cy="2030382"/>
          </a:xfrm>
          <a:prstGeom prst="ellipse">
            <a:avLst/>
          </a:prstGeom>
          <a:solidFill>
            <a:srgbClr val="0C0C0C"/>
          </a:solidFill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65" name="Google Shape;965;p197"/>
          <p:cNvGrpSpPr/>
          <p:nvPr/>
        </p:nvGrpSpPr>
        <p:grpSpPr>
          <a:xfrm>
            <a:off x="234726" y="144227"/>
            <a:ext cx="2446067" cy="1146191"/>
            <a:chOff x="3421886" y="367584"/>
            <a:chExt cx="3295552" cy="1591188"/>
          </a:xfrm>
        </p:grpSpPr>
        <p:sp>
          <p:nvSpPr>
            <p:cNvPr id="966" name="Google Shape;966;p197"/>
            <p:cNvSpPr/>
            <p:nvPr/>
          </p:nvSpPr>
          <p:spPr>
            <a:xfrm>
              <a:off x="3421886" y="367584"/>
              <a:ext cx="3295552" cy="45742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197"/>
            <p:cNvSpPr/>
            <p:nvPr/>
          </p:nvSpPr>
          <p:spPr>
            <a:xfrm rot="5400000">
              <a:off x="2865518" y="923953"/>
              <a:ext cx="1591188" cy="47845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8" name="Google Shape;968;p197"/>
          <p:cNvGrpSpPr/>
          <p:nvPr/>
        </p:nvGrpSpPr>
        <p:grpSpPr>
          <a:xfrm rot="10800000">
            <a:off x="10797949" y="4749421"/>
            <a:ext cx="1149697" cy="1859965"/>
            <a:chOff x="3421886" y="367583"/>
            <a:chExt cx="1596055" cy="2582078"/>
          </a:xfrm>
        </p:grpSpPr>
        <p:sp>
          <p:nvSpPr>
            <p:cNvPr id="969" name="Google Shape;969;p197"/>
            <p:cNvSpPr/>
            <p:nvPr/>
          </p:nvSpPr>
          <p:spPr>
            <a:xfrm>
              <a:off x="3421889" y="367583"/>
              <a:ext cx="1596052" cy="47845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197"/>
            <p:cNvSpPr/>
            <p:nvPr/>
          </p:nvSpPr>
          <p:spPr>
            <a:xfrm rot="5400000">
              <a:off x="2370073" y="1419399"/>
              <a:ext cx="2582075" cy="47845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1" name="Google Shape;971;p197"/>
          <p:cNvGrpSpPr/>
          <p:nvPr/>
        </p:nvGrpSpPr>
        <p:grpSpPr>
          <a:xfrm rot="5400000">
            <a:off x="5956673" y="-1100308"/>
            <a:ext cx="296666" cy="3148069"/>
            <a:chOff x="383320" y="1887156"/>
            <a:chExt cx="296666" cy="3148069"/>
          </a:xfrm>
        </p:grpSpPr>
        <p:sp>
          <p:nvSpPr>
            <p:cNvPr id="972" name="Google Shape;972;p197"/>
            <p:cNvSpPr/>
            <p:nvPr/>
          </p:nvSpPr>
          <p:spPr>
            <a:xfrm>
              <a:off x="383320" y="1887156"/>
              <a:ext cx="296666" cy="296666"/>
            </a:xfrm>
            <a:prstGeom prst="ellipse">
              <a:avLst/>
            </a:prstGeom>
            <a:solidFill>
              <a:srgbClr val="171616"/>
            </a:solidFill>
            <a:ln w="444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197"/>
            <p:cNvSpPr/>
            <p:nvPr/>
          </p:nvSpPr>
          <p:spPr>
            <a:xfrm>
              <a:off x="383320" y="4738559"/>
              <a:ext cx="296666" cy="296666"/>
            </a:xfrm>
            <a:prstGeom prst="ellipse">
              <a:avLst/>
            </a:prstGeom>
            <a:solidFill>
              <a:srgbClr val="171616"/>
            </a:solidFill>
            <a:ln w="444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74" name="Google Shape;974;p197"/>
            <p:cNvCxnSpPr/>
            <p:nvPr/>
          </p:nvCxnSpPr>
          <p:spPr>
            <a:xfrm>
              <a:off x="531653" y="2149023"/>
              <a:ext cx="0" cy="2643686"/>
            </a:xfrm>
            <a:prstGeom prst="straightConnector1">
              <a:avLst/>
            </a:prstGeom>
            <a:noFill/>
            <a:ln w="136525" cap="rnd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975" name="Google Shape;975;p197"/>
          <p:cNvSpPr txBox="1"/>
          <p:nvPr/>
        </p:nvSpPr>
        <p:spPr>
          <a:xfrm>
            <a:off x="5319156" y="1573001"/>
            <a:ext cx="7012392" cy="4632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90000"/>
              </a:lnSpc>
              <a:buClr>
                <a:schemeClr val="lt1"/>
              </a:buClr>
              <a:buSzPts val="6000"/>
            </a:pPr>
            <a:r>
              <a:rPr lang="ru-RU" sz="4000" b="1" dirty="0">
                <a:solidFill>
                  <a:schemeClr val="lt1"/>
                </a:solidFill>
                <a:latin typeface="Raleway" panose="020B0604020202020204" charset="0"/>
                <a:ea typeface="Raleway"/>
                <a:cs typeface="Times New Roman" panose="02020603050405020304" pitchFamily="18" charset="0"/>
                <a:sym typeface="Raleway"/>
              </a:rPr>
              <a:t>”ЗДРАВИ” </a:t>
            </a:r>
            <a:r>
              <a:rPr lang="ru-RU" sz="4000" b="1" dirty="0" smtClean="0">
                <a:solidFill>
                  <a:schemeClr val="lt1"/>
                </a:solidFill>
                <a:latin typeface="Raleway" panose="020B0604020202020204" charset="0"/>
                <a:ea typeface="Raleway"/>
                <a:cs typeface="Times New Roman" panose="02020603050405020304" pitchFamily="18" charset="0"/>
                <a:sym typeface="Raleway"/>
              </a:rPr>
              <a:t>СЛАТКИШИ,</a:t>
            </a:r>
          </a:p>
          <a:p>
            <a:pPr lvl="0" algn="ctr">
              <a:lnSpc>
                <a:spcPct val="90000"/>
              </a:lnSpc>
              <a:buClr>
                <a:schemeClr val="lt1"/>
              </a:buClr>
              <a:buSzPts val="6000"/>
            </a:pPr>
            <a:r>
              <a:rPr lang="ru-RU" sz="4000" b="1" dirty="0" smtClean="0">
                <a:solidFill>
                  <a:schemeClr val="lt1"/>
                </a:solidFill>
                <a:latin typeface="Raleway" panose="020B0604020202020204" charset="0"/>
                <a:ea typeface="Raleway"/>
                <a:cs typeface="Times New Roman" panose="02020603050405020304" pitchFamily="18" charset="0"/>
                <a:sym typeface="Raleway"/>
              </a:rPr>
              <a:t>ПРЕДНОСТ ИНТЕГРАЛНОГ БРАШНА, </a:t>
            </a:r>
            <a:r>
              <a:rPr lang="sr-Cyrl-RS" sz="4000" b="1" dirty="0" smtClean="0">
                <a:solidFill>
                  <a:schemeClr val="lt1"/>
                </a:solidFill>
                <a:latin typeface="Raleway" panose="020B0604020202020204" charset="0"/>
                <a:ea typeface="Raleway"/>
                <a:cs typeface="Times New Roman" panose="02020603050405020304" pitchFamily="18" charset="0"/>
                <a:sym typeface="Raleway"/>
              </a:rPr>
              <a:t>БИОХЕМИЈСКА ПОЗАДИНА ГОЈЕЊА И МРШАВЉЕЊА</a:t>
            </a:r>
            <a:endParaRPr sz="4000" b="1" i="0" strike="noStrike" cap="none" dirty="0">
              <a:solidFill>
                <a:schemeClr val="lt1"/>
              </a:solidFill>
              <a:latin typeface="Raleway" panose="020B0604020202020204" charset="0"/>
              <a:ea typeface="Raleway"/>
              <a:cs typeface="Times New Roman" panose="02020603050405020304" pitchFamily="18" charset="0"/>
              <a:sym typeface="Raleway"/>
            </a:endParaRPr>
          </a:p>
        </p:txBody>
      </p:sp>
      <p:pic>
        <p:nvPicPr>
          <p:cNvPr id="976" name="Google Shape;976;p197" descr="Magnifying glas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9175" y="2753438"/>
            <a:ext cx="1296354" cy="129635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174820" y="5178349"/>
            <a:ext cx="481162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 smtClean="0">
                <a:solidFill>
                  <a:schemeClr val="bg1"/>
                </a:solidFill>
                <a:latin typeface="Raleway" panose="020B0604020202020204" charset="0"/>
                <a:cs typeface="Times New Roman" panose="02020603050405020304" pitchFamily="18" charset="0"/>
              </a:rPr>
              <a:t>Ученици: Катарина </a:t>
            </a:r>
            <a:r>
              <a:rPr lang="ru-RU" sz="2300" dirty="0">
                <a:solidFill>
                  <a:schemeClr val="bg1"/>
                </a:solidFill>
                <a:latin typeface="Raleway" panose="020B0604020202020204" charset="0"/>
                <a:cs typeface="Times New Roman" panose="02020603050405020304" pitchFamily="18" charset="0"/>
              </a:rPr>
              <a:t>Јонић</a:t>
            </a:r>
          </a:p>
          <a:p>
            <a:r>
              <a:rPr lang="ru-RU" sz="2300" dirty="0" smtClean="0">
                <a:solidFill>
                  <a:schemeClr val="bg1"/>
                </a:solidFill>
                <a:latin typeface="Raleway" panose="020B0604020202020204" charset="0"/>
                <a:cs typeface="Times New Roman" panose="02020603050405020304" pitchFamily="18" charset="0"/>
              </a:rPr>
              <a:t>                  Матеа </a:t>
            </a:r>
            <a:r>
              <a:rPr lang="ru-RU" sz="2300" dirty="0">
                <a:solidFill>
                  <a:schemeClr val="bg1"/>
                </a:solidFill>
                <a:latin typeface="Raleway" panose="020B0604020202020204" charset="0"/>
                <a:cs typeface="Times New Roman" panose="02020603050405020304" pitchFamily="18" charset="0"/>
              </a:rPr>
              <a:t>Трајковић</a:t>
            </a:r>
          </a:p>
          <a:p>
            <a:r>
              <a:rPr lang="ru-RU" sz="2300" dirty="0" smtClean="0">
                <a:solidFill>
                  <a:schemeClr val="bg1"/>
                </a:solidFill>
                <a:latin typeface="Raleway" panose="020B0604020202020204" charset="0"/>
                <a:cs typeface="Times New Roman" panose="02020603050405020304" pitchFamily="18" charset="0"/>
              </a:rPr>
              <a:t>                  Симона </a:t>
            </a:r>
            <a:r>
              <a:rPr lang="ru-RU" sz="2300" dirty="0">
                <a:solidFill>
                  <a:schemeClr val="bg1"/>
                </a:solidFill>
                <a:latin typeface="Raleway" panose="020B0604020202020204" charset="0"/>
                <a:cs typeface="Times New Roman" panose="02020603050405020304" pitchFamily="18" charset="0"/>
              </a:rPr>
              <a:t>Вијатов</a:t>
            </a:r>
          </a:p>
          <a:p>
            <a:r>
              <a:rPr lang="ru-RU" sz="2300" dirty="0" smtClean="0">
                <a:solidFill>
                  <a:schemeClr val="bg1"/>
                </a:solidFill>
                <a:latin typeface="Raleway" panose="020B0604020202020204" charset="0"/>
                <a:cs typeface="Times New Roman" panose="02020603050405020304" pitchFamily="18" charset="0"/>
              </a:rPr>
              <a:t>                  Алекса </a:t>
            </a:r>
            <a:r>
              <a:rPr lang="ru-RU" sz="2300" dirty="0">
                <a:solidFill>
                  <a:schemeClr val="bg1"/>
                </a:solidFill>
                <a:latin typeface="Raleway" panose="020B0604020202020204" charset="0"/>
                <a:cs typeface="Times New Roman" panose="02020603050405020304" pitchFamily="18" charset="0"/>
              </a:rPr>
              <a:t>Стојановић </a:t>
            </a:r>
            <a:r>
              <a:rPr lang="en-US" sz="2300" dirty="0">
                <a:solidFill>
                  <a:schemeClr val="bg1"/>
                </a:solidFill>
                <a:latin typeface="Raleway" panose="020B0604020202020204" charset="0"/>
                <a:cs typeface="Times New Roman" panose="02020603050405020304" pitchFamily="18" charset="0"/>
              </a:rPr>
              <a:t>3</a:t>
            </a:r>
            <a:r>
              <a:rPr lang="ru-RU" sz="2300" dirty="0" smtClean="0">
                <a:solidFill>
                  <a:schemeClr val="bg1"/>
                </a:solidFill>
                <a:latin typeface="Raleway" panose="020B0604020202020204" charset="0"/>
                <a:cs typeface="Times New Roman" panose="02020603050405020304" pitchFamily="18" charset="0"/>
              </a:rPr>
              <a:t>-7</a:t>
            </a:r>
            <a:endParaRPr lang="ru-RU" sz="2300" dirty="0">
              <a:solidFill>
                <a:schemeClr val="bg1"/>
              </a:solidFill>
              <a:latin typeface="Raleway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6378" y="108921"/>
            <a:ext cx="2623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latin typeface="Raleway" panose="020B0604020202020204" charset="0"/>
              </a:rPr>
              <a:t>Примењене науке 1</a:t>
            </a:r>
            <a:endParaRPr lang="en-US" sz="2000" dirty="0">
              <a:latin typeface="Raleway" panose="020B0604020202020204" charset="0"/>
            </a:endParaRPr>
          </a:p>
        </p:txBody>
      </p:sp>
      <p:sp>
        <p:nvSpPr>
          <p:cNvPr id="23" name="Google Shape;967;p197"/>
          <p:cNvSpPr/>
          <p:nvPr/>
        </p:nvSpPr>
        <p:spPr>
          <a:xfrm rot="5400000">
            <a:off x="-160808" y="5850552"/>
            <a:ext cx="1146191" cy="3551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969;p197"/>
          <p:cNvSpPr/>
          <p:nvPr/>
        </p:nvSpPr>
        <p:spPr>
          <a:xfrm rot="10800000">
            <a:off x="234723" y="6264733"/>
            <a:ext cx="3993937" cy="34464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8701" y="6219119"/>
            <a:ext cx="4092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latin typeface="Raleway" panose="020B0604020202020204" charset="0"/>
              </a:rPr>
              <a:t>Професор: Александар Петровић</a:t>
            </a:r>
            <a:endParaRPr lang="en-US" sz="2000" dirty="0">
              <a:latin typeface="Raleway" panose="020B0604020202020204" charset="0"/>
            </a:endParaRPr>
          </a:p>
          <a:p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3056" y="409433"/>
            <a:ext cx="9144000" cy="1015834"/>
          </a:xfrm>
        </p:spPr>
        <p:txBody>
          <a:bodyPr/>
          <a:lstStyle/>
          <a:p>
            <a:r>
              <a:rPr lang="sr-Cyrl-RS" dirty="0">
                <a:latin typeface="Raleway" panose="020B0604020202020204" charset="0"/>
              </a:rPr>
              <a:t>ГЛИКЕМИЈСКИ ИНДЕКС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641" y="1847907"/>
            <a:ext cx="9144000" cy="4617720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Raleway" panose="020B0604020202020204" charset="0"/>
              </a:rPr>
              <a:t>Намирнице </a:t>
            </a:r>
            <a:r>
              <a:rPr lang="ru-RU" sz="2800" dirty="0">
                <a:latin typeface="Raleway" panose="020B0604020202020204" charset="0"/>
              </a:rPr>
              <a:t>са средњим гликемијским </a:t>
            </a:r>
            <a:r>
              <a:rPr lang="ru-RU" sz="2800" dirty="0" smtClean="0">
                <a:latin typeface="Raleway" panose="020B0604020202020204" charset="0"/>
              </a:rPr>
              <a:t>индексом (гликемијска вредност </a:t>
            </a:r>
            <a:r>
              <a:rPr lang="ru-RU" sz="2800" dirty="0">
                <a:latin typeface="Raleway" panose="020B0604020202020204" charset="0"/>
              </a:rPr>
              <a:t>од </a:t>
            </a:r>
            <a:r>
              <a:rPr lang="ru-RU" sz="2800" dirty="0" smtClean="0">
                <a:latin typeface="+mj-lt"/>
              </a:rPr>
              <a:t>56</a:t>
            </a:r>
            <a:r>
              <a:rPr lang="ru-RU" sz="2800" dirty="0" smtClean="0">
                <a:latin typeface="Raleway" panose="020B0604020202020204" charset="0"/>
              </a:rPr>
              <a:t> </a:t>
            </a:r>
            <a:r>
              <a:rPr lang="ru-RU" sz="2800" dirty="0">
                <a:latin typeface="Raleway" panose="020B0604020202020204" charset="0"/>
              </a:rPr>
              <a:t>до </a:t>
            </a:r>
            <a:r>
              <a:rPr lang="ru-RU" sz="2800" dirty="0" smtClean="0">
                <a:latin typeface="+mj-lt"/>
              </a:rPr>
              <a:t>69</a:t>
            </a:r>
            <a:r>
              <a:rPr lang="ru-RU" sz="2800" dirty="0" smtClean="0">
                <a:latin typeface="Raleway" panose="020B0604020202020204" charset="0"/>
              </a:rPr>
              <a:t>):</a:t>
            </a:r>
            <a:endParaRPr lang="ru-RU" sz="2800" dirty="0">
              <a:latin typeface="Raleway" panose="020B0604020202020204" charset="0"/>
            </a:endParaRPr>
          </a:p>
          <a:p>
            <a:pPr marL="50800" indent="0" algn="l"/>
            <a:r>
              <a:rPr lang="ru-RU" sz="2800" dirty="0">
                <a:latin typeface="Raleway" panose="020B0604020202020204" charset="0"/>
              </a:rPr>
              <a:t>        - Хлеб: Брашно од целог зрна</a:t>
            </a:r>
          </a:p>
          <a:p>
            <a:pPr marL="50800" indent="0" algn="l"/>
            <a:r>
              <a:rPr lang="ru-RU" sz="2800" dirty="0">
                <a:latin typeface="Raleway" panose="020B0604020202020204" charset="0"/>
              </a:rPr>
              <a:t>        - Тестенина: Паста и резанци од пиринча</a:t>
            </a:r>
          </a:p>
          <a:p>
            <a:pPr marL="50800" indent="0" algn="l"/>
            <a:r>
              <a:rPr lang="ru-RU" sz="2800" dirty="0">
                <a:latin typeface="Raleway" panose="020B0604020202020204" charset="0"/>
              </a:rPr>
              <a:t>        - Пиринач: Басмати и интегрални пиринач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ru-RU" sz="2800" dirty="0">
              <a:latin typeface="Raleway" panose="020B060402020202020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679"/>
          <a:stretch/>
        </p:blipFill>
        <p:spPr>
          <a:xfrm>
            <a:off x="9007255" y="1707911"/>
            <a:ext cx="2817965" cy="2311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9751" t="-2857" r="7049" b="2857"/>
          <a:stretch/>
        </p:blipFill>
        <p:spPr>
          <a:xfrm>
            <a:off x="8818527" y="4577497"/>
            <a:ext cx="3006693" cy="2023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640" t="4127" r="3267" b="5048"/>
          <a:stretch/>
        </p:blipFill>
        <p:spPr>
          <a:xfrm>
            <a:off x="5981820" y="4577497"/>
            <a:ext cx="2246819" cy="2028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6440" t="8161" r="4682" b="4091"/>
          <a:stretch/>
        </p:blipFill>
        <p:spPr>
          <a:xfrm>
            <a:off x="2074459" y="4494905"/>
            <a:ext cx="3205953" cy="21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3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3600" y="259306"/>
            <a:ext cx="9144000" cy="1076755"/>
          </a:xfrm>
        </p:spPr>
        <p:txBody>
          <a:bodyPr/>
          <a:lstStyle/>
          <a:p>
            <a:r>
              <a:rPr lang="sr-Cyrl-RS" dirty="0">
                <a:latin typeface="Raleway" panose="020B0604020202020204" charset="0"/>
              </a:rPr>
              <a:t>ГЛИКЕМИЈСКИ ИНДЕКС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3879" y="1681798"/>
            <a:ext cx="9144000" cy="2775902"/>
          </a:xfrm>
        </p:spPr>
        <p:txBody>
          <a:bodyPr/>
          <a:lstStyle/>
          <a:p>
            <a:pPr marL="393700" indent="-342900" algn="l">
              <a:buFont typeface="Arial" panose="020B0604020202020204" pitchFamily="34" charset="0"/>
              <a:buChar char="•"/>
            </a:pPr>
            <a:r>
              <a:rPr lang="ru-RU" sz="2800" dirty="0">
                <a:latin typeface="Raleway" panose="020B0604020202020204" charset="0"/>
              </a:rPr>
              <a:t>Намирнице са високим гликемијским </a:t>
            </a:r>
            <a:r>
              <a:rPr lang="ru-RU" sz="2800" dirty="0" smtClean="0">
                <a:latin typeface="Raleway" panose="020B0604020202020204" charset="0"/>
              </a:rPr>
              <a:t>индексом (гликемијска </a:t>
            </a:r>
            <a:r>
              <a:rPr lang="ru-RU" sz="2800" dirty="0">
                <a:latin typeface="Raleway" panose="020B0604020202020204" charset="0"/>
              </a:rPr>
              <a:t>вредност </a:t>
            </a:r>
            <a:r>
              <a:rPr lang="ru-RU" sz="2800" dirty="0">
                <a:latin typeface="+mj-lt"/>
              </a:rPr>
              <a:t>70</a:t>
            </a:r>
            <a:r>
              <a:rPr lang="ru-RU" sz="2800" dirty="0">
                <a:latin typeface="Raleway" panose="020B0604020202020204" charset="0"/>
              </a:rPr>
              <a:t> или </a:t>
            </a:r>
            <a:r>
              <a:rPr lang="ru-RU" sz="2800" dirty="0" smtClean="0">
                <a:latin typeface="Raleway" panose="020B0604020202020204" charset="0"/>
              </a:rPr>
              <a:t>више):</a:t>
            </a:r>
            <a:endParaRPr lang="ru-RU" sz="2800" dirty="0">
              <a:latin typeface="Raleway" panose="020B0604020202020204" charset="0"/>
            </a:endParaRPr>
          </a:p>
          <a:p>
            <a:pPr marL="50800" indent="0" algn="l"/>
            <a:r>
              <a:rPr lang="ru-RU" sz="2800" dirty="0">
                <a:latin typeface="Raleway" panose="020B0604020202020204" charset="0"/>
              </a:rPr>
              <a:t>         - Хлеб: Од белог брашна</a:t>
            </a:r>
          </a:p>
          <a:p>
            <a:pPr marL="50800" indent="0" algn="l"/>
            <a:r>
              <a:rPr lang="ru-RU" sz="2800" dirty="0">
                <a:latin typeface="Raleway" panose="020B0604020202020204" charset="0"/>
              </a:rPr>
              <a:t>         - Грицкалице: Крекери и переце</a:t>
            </a:r>
          </a:p>
          <a:p>
            <a:pPr marL="50800" indent="0" algn="l"/>
            <a:r>
              <a:rPr lang="ru-RU" sz="2800" dirty="0">
                <a:latin typeface="Raleway" panose="020B0604020202020204" charset="0"/>
              </a:rPr>
              <a:t>         - Воће: Лубеница</a:t>
            </a:r>
          </a:p>
          <a:p>
            <a:pPr marL="393700" indent="-342900" algn="l">
              <a:buFont typeface="Arial" panose="020B0604020202020204" pitchFamily="34" charset="0"/>
              <a:buChar char="•"/>
            </a:pPr>
            <a:endParaRPr lang="ru-RU" sz="2800" dirty="0">
              <a:latin typeface="Raleway" panose="020B0604020202020204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7516" y="2670395"/>
            <a:ext cx="3892563" cy="37730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921" y="4361379"/>
            <a:ext cx="3959679" cy="2298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021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5886" y="302994"/>
            <a:ext cx="9144000" cy="995363"/>
          </a:xfrm>
        </p:spPr>
        <p:txBody>
          <a:bodyPr/>
          <a:lstStyle/>
          <a:p>
            <a:r>
              <a:rPr lang="sr-Cyrl-RS" dirty="0">
                <a:latin typeface="Raleway" panose="020B0604020202020204" charset="0"/>
              </a:rPr>
              <a:t>ГЛИКЕМИЈСКИ ИНДЕКС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40" y="1668780"/>
            <a:ext cx="9144000" cy="4457700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sr-Cyrl-RS" sz="2800" dirty="0">
                <a:latin typeface="Raleway" panose="020B0604020202020204" charset="0"/>
              </a:rPr>
              <a:t>Намирнице са ниским гликемијским </a:t>
            </a:r>
            <a:r>
              <a:rPr lang="sr-Cyrl-RS" sz="2800" dirty="0" smtClean="0">
                <a:latin typeface="Raleway" panose="020B0604020202020204" charset="0"/>
              </a:rPr>
              <a:t>индексом (гликемијска</a:t>
            </a:r>
            <a:r>
              <a:rPr lang="sr-Cyrl-RS" sz="2800" dirty="0">
                <a:latin typeface="Raleway" panose="020B0604020202020204" charset="0"/>
              </a:rPr>
              <a:t> вредност </a:t>
            </a:r>
            <a:r>
              <a:rPr lang="sr-Cyrl-RS" sz="2800" dirty="0">
                <a:latin typeface="+mj-lt"/>
              </a:rPr>
              <a:t>55</a:t>
            </a:r>
            <a:r>
              <a:rPr lang="sr-Cyrl-RS" sz="2800" dirty="0">
                <a:latin typeface="Raleway" panose="020B0604020202020204" charset="0"/>
              </a:rPr>
              <a:t> или </a:t>
            </a:r>
            <a:r>
              <a:rPr lang="sr-Cyrl-RS" sz="2800" dirty="0" smtClean="0">
                <a:latin typeface="Raleway" panose="020B0604020202020204" charset="0"/>
              </a:rPr>
              <a:t>мање):</a:t>
            </a:r>
            <a:endParaRPr lang="sr-Cyrl-RS" sz="2800" dirty="0">
              <a:latin typeface="Raleway" panose="020B0604020202020204" charset="0"/>
            </a:endParaRPr>
          </a:p>
          <a:p>
            <a:pPr marL="50800" indent="0" algn="l"/>
            <a:r>
              <a:rPr lang="sr-Cyrl-RS" sz="2800" dirty="0">
                <a:latin typeface="Raleway" panose="020B0604020202020204" charset="0"/>
              </a:rPr>
              <a:t>         - Овсена каша</a:t>
            </a:r>
          </a:p>
          <a:p>
            <a:pPr marL="50800" indent="0" algn="l"/>
            <a:r>
              <a:rPr lang="sr-Cyrl-RS" sz="2800" dirty="0">
                <a:latin typeface="Raleway" panose="020B0604020202020204" charset="0"/>
              </a:rPr>
              <a:t>         - Слатки батат кромпир</a:t>
            </a:r>
          </a:p>
          <a:p>
            <a:pPr marL="50800" indent="0" algn="l"/>
            <a:r>
              <a:rPr lang="sr-Cyrl-RS" sz="2800" dirty="0">
                <a:latin typeface="Raleway" panose="020B0604020202020204" charset="0"/>
              </a:rPr>
              <a:t>         - Маслиново уље</a:t>
            </a:r>
          </a:p>
          <a:p>
            <a:pPr marL="50800" indent="0" algn="l"/>
            <a:r>
              <a:rPr lang="sr-Cyrl-RS" sz="2800" dirty="0">
                <a:latin typeface="Raleway" panose="020B0604020202020204" charset="0"/>
              </a:rPr>
              <a:t>         - Маслац</a:t>
            </a:r>
          </a:p>
          <a:p>
            <a:pPr marL="50800" indent="0" algn="l"/>
            <a:r>
              <a:rPr lang="sr-Cyrl-RS" sz="2800" dirty="0">
                <a:latin typeface="Raleway" panose="020B0604020202020204" charset="0"/>
              </a:rPr>
              <a:t>   </a:t>
            </a:r>
            <a:r>
              <a:rPr lang="sr-Cyrl-RS" sz="2800" dirty="0" smtClean="0">
                <a:latin typeface="Raleway" panose="020B0604020202020204" charset="0"/>
              </a:rPr>
              <a:t>      </a:t>
            </a:r>
            <a:r>
              <a:rPr lang="sr-Cyrl-RS" sz="2800" dirty="0">
                <a:latin typeface="Raleway" panose="020B0604020202020204" charset="0"/>
              </a:rPr>
              <a:t>- махунарке (сочиво, леблебија, пасуљ) </a:t>
            </a:r>
          </a:p>
          <a:p>
            <a:pPr marL="50800" indent="0" algn="l"/>
            <a:r>
              <a:rPr lang="sr-Cyrl-RS" sz="2800" dirty="0">
                <a:latin typeface="Raleway" panose="020B0604020202020204" charset="0"/>
              </a:rPr>
              <a:t>  </a:t>
            </a:r>
            <a:r>
              <a:rPr lang="sr-Cyrl-RS" sz="2800" dirty="0" smtClean="0">
                <a:latin typeface="Raleway" panose="020B0604020202020204" charset="0"/>
              </a:rPr>
              <a:t>       </a:t>
            </a:r>
            <a:r>
              <a:rPr lang="sr-Cyrl-RS" sz="2800" dirty="0">
                <a:latin typeface="Raleway" panose="020B0604020202020204" charset="0"/>
              </a:rPr>
              <a:t>- житарице (киноа, просо, хељда)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7560"/>
          <a:stretch/>
        </p:blipFill>
        <p:spPr>
          <a:xfrm>
            <a:off x="8241030" y="2409625"/>
            <a:ext cx="3383280" cy="1956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1030" y="4653888"/>
            <a:ext cx="3383280" cy="1938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901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207"/>
          <p:cNvSpPr/>
          <p:nvPr/>
        </p:nvSpPr>
        <p:spPr>
          <a:xfrm>
            <a:off x="2839565" y="339940"/>
            <a:ext cx="6694870" cy="2007475"/>
          </a:xfrm>
          <a:prstGeom prst="rect">
            <a:avLst/>
          </a:prstGeom>
          <a:noFill/>
          <a:ln w="1016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haron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1132" name="Google Shape;1132;p207"/>
          <p:cNvSpPr/>
          <p:nvPr/>
        </p:nvSpPr>
        <p:spPr>
          <a:xfrm>
            <a:off x="3103698" y="620908"/>
            <a:ext cx="6166604" cy="1457882"/>
          </a:xfrm>
          <a:prstGeom prst="rect">
            <a:avLst/>
          </a:prstGeom>
          <a:noFill/>
          <a:ln w="222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5" name="Google Shape;1135;p2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67124" y="5742268"/>
            <a:ext cx="1809751" cy="583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p2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0842" y="339940"/>
            <a:ext cx="1430859" cy="830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20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6680" y="616271"/>
            <a:ext cx="904018" cy="13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20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10167742" y="243061"/>
            <a:ext cx="1504516" cy="1855401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p207"/>
          <p:cNvSpPr/>
          <p:nvPr/>
        </p:nvSpPr>
        <p:spPr>
          <a:xfrm>
            <a:off x="10272000" y="6597000"/>
            <a:ext cx="1296000" cy="261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61815" y="928178"/>
            <a:ext cx="5841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4800" b="1" dirty="0">
                <a:solidFill>
                  <a:schemeClr val="bg1"/>
                </a:solidFill>
                <a:latin typeface="Raleway" panose="020B0604020202020204" charset="0"/>
              </a:rPr>
              <a:t>МРШАВЉЕЊЕ</a:t>
            </a:r>
            <a:endParaRPr lang="en-US" sz="4800" b="1" dirty="0">
              <a:solidFill>
                <a:schemeClr val="bg1"/>
              </a:solidFill>
              <a:latin typeface="Raleway" panose="020B06040202020202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0843" y="2760224"/>
            <a:ext cx="72787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Raleway" panose="020B0604020202020204" charset="0"/>
              </a:rPr>
              <a:t>болест која настаје као последица уноса недовољне количине хране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Raleway" panose="020B0604020202020204" charset="0"/>
              </a:rPr>
              <a:t>У организму то изазива: </a:t>
            </a:r>
          </a:p>
          <a:p>
            <a:pPr lvl="0"/>
            <a:r>
              <a:rPr lang="ru-RU" sz="2800" dirty="0">
                <a:solidFill>
                  <a:schemeClr val="bg1"/>
                </a:solidFill>
                <a:latin typeface="Raleway" panose="020B0604020202020204" charset="0"/>
              </a:rPr>
              <a:t>        - </a:t>
            </a:r>
            <a:r>
              <a:rPr lang="ru-RU" sz="2800" dirty="0" smtClean="0">
                <a:solidFill>
                  <a:schemeClr val="bg1"/>
                </a:solidFill>
                <a:latin typeface="Raleway" panose="020B0604020202020204" charset="0"/>
              </a:rPr>
              <a:t>коришћење </a:t>
            </a:r>
            <a:r>
              <a:rPr lang="ru-RU" sz="2800" dirty="0">
                <a:solidFill>
                  <a:schemeClr val="bg1"/>
                </a:solidFill>
                <a:latin typeface="Raleway" panose="020B0604020202020204" charset="0"/>
              </a:rPr>
              <a:t>резерви из </a:t>
            </a:r>
            <a:r>
              <a:rPr lang="ru-RU" sz="2800" dirty="0" smtClean="0">
                <a:solidFill>
                  <a:schemeClr val="bg1"/>
                </a:solidFill>
                <a:latin typeface="Raleway" panose="020B0604020202020204" charset="0"/>
              </a:rPr>
              <a:t>нашег</a:t>
            </a:r>
            <a:endParaRPr lang="de-DE" sz="2800" dirty="0" smtClean="0">
              <a:solidFill>
                <a:schemeClr val="bg1"/>
              </a:solidFill>
              <a:latin typeface="Raleway" panose="020B0604020202020204" charset="0"/>
            </a:endParaRPr>
          </a:p>
          <a:p>
            <a:pPr lvl="0"/>
            <a:r>
              <a:rPr lang="de-DE" sz="2800" dirty="0">
                <a:solidFill>
                  <a:schemeClr val="bg1"/>
                </a:solidFill>
                <a:latin typeface="Raleway" panose="020B0604020202020204" charset="0"/>
              </a:rPr>
              <a:t> </a:t>
            </a:r>
            <a:r>
              <a:rPr lang="de-DE" sz="2800" dirty="0" smtClean="0">
                <a:solidFill>
                  <a:schemeClr val="bg1"/>
                </a:solidFill>
                <a:latin typeface="Raleway" panose="020B0604020202020204" charset="0"/>
              </a:rPr>
              <a:t>          </a:t>
            </a:r>
            <a:r>
              <a:rPr lang="ru-RU" sz="2800" dirty="0" smtClean="0">
                <a:solidFill>
                  <a:schemeClr val="bg1"/>
                </a:solidFill>
                <a:latin typeface="Raleway" panose="020B0604020202020204" charset="0"/>
              </a:rPr>
              <a:t>организма</a:t>
            </a:r>
            <a:endParaRPr lang="ru-RU" sz="2800" dirty="0">
              <a:solidFill>
                <a:schemeClr val="bg1"/>
              </a:solidFill>
              <a:latin typeface="Raleway" panose="020B0604020202020204" charset="0"/>
            </a:endParaRPr>
          </a:p>
          <a:p>
            <a:pPr lvl="0"/>
            <a:r>
              <a:rPr lang="ru-RU" sz="2800" dirty="0">
                <a:solidFill>
                  <a:schemeClr val="bg1"/>
                </a:solidFill>
                <a:latin typeface="Raleway" panose="020B0604020202020204" charset="0"/>
              </a:rPr>
              <a:t>        - промене у раду ендокриног система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14616" t="5487"/>
          <a:stretch/>
        </p:blipFill>
        <p:spPr>
          <a:xfrm>
            <a:off x="8322029" y="2709089"/>
            <a:ext cx="3525672" cy="2608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535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" name="Google Shape;1341;p2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89320" y="1079104"/>
            <a:ext cx="5492044" cy="5504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42" name="Google Shape;1342;p216"/>
          <p:cNvGrpSpPr/>
          <p:nvPr/>
        </p:nvGrpSpPr>
        <p:grpSpPr>
          <a:xfrm rot="5400000">
            <a:off x="3098737" y="2144164"/>
            <a:ext cx="188425" cy="3726570"/>
            <a:chOff x="6132021" y="1798326"/>
            <a:chExt cx="188425" cy="3726570"/>
          </a:xfrm>
        </p:grpSpPr>
        <p:sp>
          <p:nvSpPr>
            <p:cNvPr id="1343" name="Google Shape;1343;p216"/>
            <p:cNvSpPr/>
            <p:nvPr/>
          </p:nvSpPr>
          <p:spPr>
            <a:xfrm>
              <a:off x="6192982" y="2327565"/>
              <a:ext cx="83127" cy="265176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4" name="Google Shape;1344;p216"/>
            <p:cNvSpPr/>
            <p:nvPr/>
          </p:nvSpPr>
          <p:spPr>
            <a:xfrm>
              <a:off x="6137565" y="2069871"/>
              <a:ext cx="180109" cy="157942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5" name="Google Shape;1345;p216"/>
            <p:cNvSpPr/>
            <p:nvPr/>
          </p:nvSpPr>
          <p:spPr>
            <a:xfrm>
              <a:off x="6132021" y="1798326"/>
              <a:ext cx="180109" cy="157942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6" name="Google Shape;1346;p216"/>
            <p:cNvSpPr/>
            <p:nvPr/>
          </p:nvSpPr>
          <p:spPr>
            <a:xfrm>
              <a:off x="6140337" y="5366954"/>
              <a:ext cx="180109" cy="157942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7" name="Google Shape;1347;p216"/>
            <p:cNvSpPr/>
            <p:nvPr/>
          </p:nvSpPr>
          <p:spPr>
            <a:xfrm>
              <a:off x="6134793" y="5095409"/>
              <a:ext cx="180109" cy="157942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48" name="Google Shape;1348;p216"/>
          <p:cNvSpPr txBox="1"/>
          <p:nvPr/>
        </p:nvSpPr>
        <p:spPr>
          <a:xfrm>
            <a:off x="6349837" y="1696611"/>
            <a:ext cx="4814654" cy="39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457200">
              <a:lnSpc>
                <a:spcPct val="90000"/>
              </a:lnSpc>
              <a:buSzPts val="6000"/>
              <a:buFont typeface="Arial" panose="020B0604020202020204" pitchFamily="34" charset="0"/>
              <a:buChar char="•"/>
            </a:pPr>
            <a:r>
              <a:rPr lang="ru-RU" sz="2800" dirty="0">
                <a:latin typeface="Raleway" panose="020B0604020202020204" charset="0"/>
              </a:rPr>
              <a:t>воће </a:t>
            </a:r>
            <a:r>
              <a:rPr lang="ru-RU" sz="2800" dirty="0" smtClean="0">
                <a:latin typeface="Raleway" panose="020B0604020202020204" charset="0"/>
              </a:rPr>
              <a:t>је безбедно </a:t>
            </a:r>
            <a:r>
              <a:rPr lang="ru-RU" sz="2800" dirty="0">
                <a:latin typeface="Raleway" panose="020B0604020202020204" charset="0"/>
              </a:rPr>
              <a:t>јер је слатко</a:t>
            </a:r>
          </a:p>
          <a:p>
            <a:pPr marL="457200" lvl="0" indent="-457200">
              <a:lnSpc>
                <a:spcPct val="90000"/>
              </a:lnSpc>
              <a:buSzPts val="6000"/>
              <a:buFont typeface="Arial" panose="020B0604020202020204" pitchFamily="34" charset="0"/>
              <a:buChar char="•"/>
            </a:pPr>
            <a:r>
              <a:rPr lang="ru-RU" sz="2800" dirty="0">
                <a:latin typeface="Raleway" panose="020B0604020202020204" charset="0"/>
              </a:rPr>
              <a:t>имало је веома важну улогу у људској еволуцији</a:t>
            </a:r>
          </a:p>
          <a:p>
            <a:pPr marL="457200" lvl="0" indent="-457200">
              <a:lnSpc>
                <a:spcPct val="90000"/>
              </a:lnSpc>
              <a:buSzPts val="6000"/>
              <a:buFont typeface="Arial" panose="020B0604020202020204" pitchFamily="34" charset="0"/>
              <a:buChar char="•"/>
            </a:pPr>
            <a:r>
              <a:rPr lang="ru-RU" sz="2800" dirty="0">
                <a:latin typeface="Raleway" panose="020B0604020202020204" charset="0"/>
              </a:rPr>
              <a:t>слаткиши су били добри када смо их јели у доба оскудице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90090" y="1860385"/>
            <a:ext cx="67824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6000" dirty="0">
                <a:latin typeface="Raleway" panose="020B0604020202020204" charset="0"/>
              </a:rPr>
              <a:t>ЗДРАВИ СЛАТКИШИ</a:t>
            </a:r>
            <a:endParaRPr lang="en-US" sz="6000" dirty="0">
              <a:latin typeface="Raleway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18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207"/>
          <p:cNvSpPr/>
          <p:nvPr/>
        </p:nvSpPr>
        <p:spPr>
          <a:xfrm>
            <a:off x="2583180" y="339940"/>
            <a:ext cx="6951255" cy="2007475"/>
          </a:xfrm>
          <a:prstGeom prst="rect">
            <a:avLst/>
          </a:prstGeom>
          <a:noFill/>
          <a:ln w="1016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haron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1132" name="Google Shape;1132;p207"/>
          <p:cNvSpPr/>
          <p:nvPr/>
        </p:nvSpPr>
        <p:spPr>
          <a:xfrm>
            <a:off x="2839565" y="620908"/>
            <a:ext cx="6430737" cy="1457882"/>
          </a:xfrm>
          <a:prstGeom prst="rect">
            <a:avLst/>
          </a:prstGeom>
          <a:noFill/>
          <a:ln w="222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5" name="Google Shape;1135;p2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67124" y="5742268"/>
            <a:ext cx="1809751" cy="583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p2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0842" y="339940"/>
            <a:ext cx="1430859" cy="830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20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6680" y="616271"/>
            <a:ext cx="904018" cy="13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20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10167742" y="243061"/>
            <a:ext cx="1504516" cy="1855401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p207"/>
          <p:cNvSpPr/>
          <p:nvPr/>
        </p:nvSpPr>
        <p:spPr>
          <a:xfrm>
            <a:off x="10272000" y="6597000"/>
            <a:ext cx="1296000" cy="261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49309" y="947792"/>
            <a:ext cx="6611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4400" b="1" dirty="0">
                <a:solidFill>
                  <a:schemeClr val="bg1"/>
                </a:solidFill>
                <a:latin typeface="Raleway" panose="020B0604020202020204" charset="0"/>
              </a:rPr>
              <a:t>ЗАБЛУДЕ О ШЕЋЕРУ</a:t>
            </a:r>
            <a:endParaRPr lang="en-US" sz="4400" b="1" dirty="0">
              <a:solidFill>
                <a:schemeClr val="bg1"/>
              </a:solidFill>
              <a:latin typeface="Raleway" panose="020B06040202020202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9594" y="2679116"/>
            <a:ext cx="597448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schemeClr val="bg1"/>
                </a:solidFill>
                <a:latin typeface="Raleway" panose="020B0604020202020204" charset="0"/>
              </a:rPr>
              <a:t>најозоглашенија намирница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schemeClr val="bg1"/>
                </a:solidFill>
                <a:latin typeface="Raleway" panose="020B0604020202020204" charset="0"/>
              </a:rPr>
              <a:t>увек се треба клонити шећера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schemeClr val="bg1"/>
                </a:solidFill>
                <a:latin typeface="Raleway" panose="020B0604020202020204" charset="0"/>
              </a:rPr>
              <a:t>воће има влакна која узрокују да наше тело апсорбује шећер спорије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schemeClr val="bg1"/>
                </a:solidFill>
                <a:latin typeface="Raleway" panose="020B0604020202020204" charset="0"/>
              </a:rPr>
              <a:t>храна са природним шећером обично садржи мање </a:t>
            </a:r>
            <a:r>
              <a:rPr lang="sr-Cyrl-RS" sz="2800" dirty="0" smtClean="0">
                <a:solidFill>
                  <a:schemeClr val="bg1"/>
                </a:solidFill>
                <a:latin typeface="Raleway" panose="020B0604020202020204" charset="0"/>
              </a:rPr>
              <a:t>шећера</a:t>
            </a:r>
            <a:endParaRPr lang="sr-Cyrl-RS" sz="2800" dirty="0">
              <a:solidFill>
                <a:schemeClr val="bg1"/>
              </a:solidFill>
              <a:latin typeface="Raleway" panose="020B06040202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6575" y="2679116"/>
            <a:ext cx="4871126" cy="2792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089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207"/>
          <p:cNvSpPr/>
          <p:nvPr/>
        </p:nvSpPr>
        <p:spPr>
          <a:xfrm>
            <a:off x="2583180" y="339940"/>
            <a:ext cx="6951255" cy="2007475"/>
          </a:xfrm>
          <a:prstGeom prst="rect">
            <a:avLst/>
          </a:prstGeom>
          <a:noFill/>
          <a:ln w="1016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haron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1132" name="Google Shape;1132;p207"/>
          <p:cNvSpPr/>
          <p:nvPr/>
        </p:nvSpPr>
        <p:spPr>
          <a:xfrm>
            <a:off x="2839565" y="620908"/>
            <a:ext cx="6430737" cy="1457882"/>
          </a:xfrm>
          <a:prstGeom prst="rect">
            <a:avLst/>
          </a:prstGeom>
          <a:noFill/>
          <a:ln w="222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6" name="Google Shape;1136;p2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0842" y="339940"/>
            <a:ext cx="1430859" cy="830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2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680" y="616271"/>
            <a:ext cx="904018" cy="13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20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0167742" y="243061"/>
            <a:ext cx="1504516" cy="1855401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p207"/>
          <p:cNvSpPr/>
          <p:nvPr/>
        </p:nvSpPr>
        <p:spPr>
          <a:xfrm>
            <a:off x="10272000" y="6597000"/>
            <a:ext cx="1296000" cy="261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23187" y="789258"/>
            <a:ext cx="62634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6600" b="1" dirty="0">
                <a:solidFill>
                  <a:schemeClr val="bg1"/>
                </a:solidFill>
                <a:latin typeface="Raleway" panose="020B0604020202020204" charset="0"/>
              </a:rPr>
              <a:t>ВОЋЕ </a:t>
            </a:r>
            <a:endParaRPr lang="en-US" sz="6600" b="1" dirty="0">
              <a:solidFill>
                <a:schemeClr val="bg1"/>
              </a:solidFill>
              <a:latin typeface="Raleway" panose="020B06040202020202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0842" y="2610191"/>
            <a:ext cx="5195109" cy="3960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Raleway" panose="020B0604020202020204" charset="0"/>
              </a:rPr>
              <a:t>природни здрави слаткиш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bg1"/>
                </a:solidFill>
                <a:latin typeface="Raleway" panose="020B0604020202020204" charset="0"/>
              </a:rPr>
              <a:t>јагоде</a:t>
            </a:r>
            <a:endParaRPr lang="ru-RU" sz="2800" dirty="0">
              <a:solidFill>
                <a:schemeClr val="bg1"/>
              </a:solidFill>
              <a:latin typeface="Raleway" panose="020B060402020202020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bg1"/>
                </a:solidFill>
                <a:latin typeface="Raleway" panose="020B0604020202020204" charset="0"/>
              </a:rPr>
              <a:t>киви</a:t>
            </a:r>
            <a:endParaRPr lang="ru-RU" sz="2800" dirty="0">
              <a:solidFill>
                <a:schemeClr val="bg1"/>
              </a:solidFill>
              <a:latin typeface="Raleway" panose="020B060402020202020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bg1"/>
                </a:solidFill>
                <a:latin typeface="Raleway" panose="020B0604020202020204" charset="0"/>
              </a:rPr>
              <a:t>рибизле</a:t>
            </a:r>
            <a:endParaRPr lang="ru-RU" sz="2800" dirty="0">
              <a:solidFill>
                <a:schemeClr val="bg1"/>
              </a:solidFill>
              <a:latin typeface="Raleway" panose="020B060402020202020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bg1"/>
                </a:solidFill>
                <a:latin typeface="Raleway" panose="020B0604020202020204" charset="0"/>
              </a:rPr>
              <a:t>авокадо</a:t>
            </a:r>
            <a:endParaRPr lang="ru-RU" sz="2800" dirty="0">
              <a:solidFill>
                <a:schemeClr val="bg1"/>
              </a:solidFill>
              <a:latin typeface="Raleway" panose="020B060402020202020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bg1"/>
                </a:solidFill>
                <a:latin typeface="Raleway" panose="020B0604020202020204" charset="0"/>
              </a:rPr>
              <a:t>поморанџе</a:t>
            </a:r>
            <a:endParaRPr lang="ru-RU" sz="2800" dirty="0">
              <a:solidFill>
                <a:schemeClr val="bg1"/>
              </a:solidFill>
              <a:latin typeface="Raleway" panose="020B060402020202020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bg1"/>
                </a:solidFill>
                <a:latin typeface="Raleway" panose="020B0604020202020204" charset="0"/>
              </a:rPr>
              <a:t>брескве</a:t>
            </a:r>
            <a:endParaRPr lang="ru-RU" sz="2800" dirty="0">
              <a:solidFill>
                <a:schemeClr val="bg1"/>
              </a:solidFill>
              <a:latin typeface="Raleway" panose="020B060402020202020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ru-RU" sz="2800" dirty="0">
              <a:solidFill>
                <a:schemeClr val="bg1"/>
              </a:solidFill>
              <a:latin typeface="Raleway" panose="020B060402020202020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/>
              </a:solidFill>
              <a:latin typeface="Raleway" panose="020B06040202020202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3057" y="2610191"/>
            <a:ext cx="2600325" cy="175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3057" y="4581624"/>
            <a:ext cx="2619375" cy="1743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2160" y="2610191"/>
            <a:ext cx="2582227" cy="1752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2160" y="4581624"/>
            <a:ext cx="2582227" cy="173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71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207"/>
          <p:cNvSpPr/>
          <p:nvPr/>
        </p:nvSpPr>
        <p:spPr>
          <a:xfrm>
            <a:off x="2583180" y="339940"/>
            <a:ext cx="6951255" cy="2572976"/>
          </a:xfrm>
          <a:prstGeom prst="rect">
            <a:avLst/>
          </a:prstGeom>
          <a:noFill/>
          <a:ln w="1016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haron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1132" name="Google Shape;1132;p207"/>
          <p:cNvSpPr/>
          <p:nvPr/>
        </p:nvSpPr>
        <p:spPr>
          <a:xfrm>
            <a:off x="2843438" y="614736"/>
            <a:ext cx="6430737" cy="2009010"/>
          </a:xfrm>
          <a:prstGeom prst="rect">
            <a:avLst/>
          </a:prstGeom>
          <a:noFill/>
          <a:ln w="222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6" name="Google Shape;1136;p2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0842" y="339940"/>
            <a:ext cx="1430859" cy="830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2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680" y="616271"/>
            <a:ext cx="904018" cy="13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20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0167742" y="243061"/>
            <a:ext cx="1504516" cy="18554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499558" y="602408"/>
            <a:ext cx="70613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6600" b="1" dirty="0">
                <a:solidFill>
                  <a:schemeClr val="bg1"/>
                </a:solidFill>
                <a:latin typeface="Raleway" panose="020B0604020202020204" charset="0"/>
              </a:rPr>
              <a:t>ЦРНА ЧОКОЛАДА</a:t>
            </a:r>
            <a:endParaRPr lang="en-US" sz="6600" b="1" dirty="0">
              <a:solidFill>
                <a:schemeClr val="bg1"/>
              </a:solidFill>
              <a:latin typeface="Raleway" panose="020B06040202020202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8689" y="3330054"/>
            <a:ext cx="62824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Raleway" panose="020B0604020202020204" charset="0"/>
              </a:rPr>
              <a:t>здравија алтернативе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Raleway" panose="020B0604020202020204" charset="0"/>
              </a:rPr>
              <a:t>садржи више од </a:t>
            </a:r>
            <a:r>
              <a:rPr lang="ru-RU" sz="2800" dirty="0">
                <a:solidFill>
                  <a:schemeClr val="bg1"/>
                </a:solidFill>
                <a:latin typeface="+mj-lt"/>
              </a:rPr>
              <a:t>70</a:t>
            </a:r>
            <a:r>
              <a:rPr lang="ru-RU" sz="2800" dirty="0">
                <a:solidFill>
                  <a:schemeClr val="bg1"/>
                </a:solidFill>
                <a:latin typeface="Raleway" panose="020B0604020202020204" charset="0"/>
              </a:rPr>
              <a:t>% </a:t>
            </a:r>
            <a:r>
              <a:rPr lang="ru-RU" sz="2800" dirty="0" smtClean="0">
                <a:solidFill>
                  <a:schemeClr val="bg1"/>
                </a:solidFill>
                <a:latin typeface="Raleway" panose="020B0604020202020204" charset="0"/>
              </a:rPr>
              <a:t>какаа</a:t>
            </a:r>
            <a:endParaRPr lang="ru-RU" sz="2800" dirty="0">
              <a:solidFill>
                <a:schemeClr val="bg1"/>
              </a:solidFill>
              <a:latin typeface="Raleway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Raleway" panose="020B0604020202020204" charset="0"/>
              </a:rPr>
              <a:t>антиоксидативни и противупални ефекти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8155" y="3330054"/>
            <a:ext cx="4259546" cy="3205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020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207"/>
          <p:cNvSpPr/>
          <p:nvPr/>
        </p:nvSpPr>
        <p:spPr>
          <a:xfrm>
            <a:off x="2583180" y="339940"/>
            <a:ext cx="6951255" cy="2007475"/>
          </a:xfrm>
          <a:prstGeom prst="rect">
            <a:avLst/>
          </a:prstGeom>
          <a:noFill/>
          <a:ln w="1016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haron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1132" name="Google Shape;1132;p207"/>
          <p:cNvSpPr/>
          <p:nvPr/>
        </p:nvSpPr>
        <p:spPr>
          <a:xfrm>
            <a:off x="2839565" y="620908"/>
            <a:ext cx="6430737" cy="1457882"/>
          </a:xfrm>
          <a:prstGeom prst="rect">
            <a:avLst/>
          </a:prstGeom>
          <a:noFill/>
          <a:ln w="222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5" name="Google Shape;1135;p2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67124" y="5742268"/>
            <a:ext cx="1809751" cy="583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p2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0842" y="339940"/>
            <a:ext cx="1430859" cy="830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20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6680" y="616271"/>
            <a:ext cx="904018" cy="13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20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10167742" y="243061"/>
            <a:ext cx="1504516" cy="1855401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p207"/>
          <p:cNvSpPr/>
          <p:nvPr/>
        </p:nvSpPr>
        <p:spPr>
          <a:xfrm>
            <a:off x="10272000" y="6597000"/>
            <a:ext cx="1296000" cy="261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23187" y="789258"/>
            <a:ext cx="62634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6600" b="1" dirty="0" smtClean="0">
                <a:solidFill>
                  <a:schemeClr val="bg1"/>
                </a:solidFill>
                <a:latin typeface="Raleway" panose="020B0604020202020204" charset="0"/>
              </a:rPr>
              <a:t>УРМЕ</a:t>
            </a:r>
            <a:endParaRPr lang="en-US" sz="6600" b="1" dirty="0">
              <a:solidFill>
                <a:schemeClr val="bg1"/>
              </a:solidFill>
              <a:latin typeface="Raleway" panose="020B06040202020202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8689" y="2623746"/>
            <a:ext cx="65265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Raleway" panose="020B0604020202020204" charset="0"/>
              </a:rPr>
              <a:t>одличан извор корисних нутријената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Raleway" panose="020B0604020202020204" charset="0"/>
              </a:rPr>
              <a:t>веома хранљиве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Raleway" panose="020B0604020202020204" charset="0"/>
              </a:rPr>
              <a:t>слатке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Raleway" panose="020B0604020202020204" charset="0"/>
              </a:rPr>
              <a:t>одличан </a:t>
            </a:r>
            <a:r>
              <a:rPr lang="ru-RU" sz="2800" dirty="0" smtClean="0">
                <a:solidFill>
                  <a:schemeClr val="bg1"/>
                </a:solidFill>
                <a:latin typeface="Raleway" panose="020B0604020202020204" charset="0"/>
              </a:rPr>
              <a:t>извор </a:t>
            </a:r>
            <a:r>
              <a:rPr lang="ru-RU" sz="2800" dirty="0">
                <a:solidFill>
                  <a:schemeClr val="bg1"/>
                </a:solidFill>
                <a:latin typeface="Raleway" panose="020B0604020202020204" charset="0"/>
              </a:rPr>
              <a:t>влакана, калијума, гвожђа и корисних биљних </a:t>
            </a:r>
            <a:r>
              <a:rPr lang="ru-RU" sz="2800" dirty="0" smtClean="0">
                <a:solidFill>
                  <a:schemeClr val="bg1"/>
                </a:solidFill>
                <a:latin typeface="Raleway" panose="020B0604020202020204" charset="0"/>
              </a:rPr>
              <a:t>једињења</a:t>
            </a:r>
            <a:endParaRPr lang="ru-RU" sz="2800" dirty="0">
              <a:solidFill>
                <a:schemeClr val="bg1"/>
              </a:solidFill>
              <a:latin typeface="Raleway" panose="020B06040202020202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0046" y="2684433"/>
            <a:ext cx="4187954" cy="2786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653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207"/>
          <p:cNvSpPr/>
          <p:nvPr/>
        </p:nvSpPr>
        <p:spPr>
          <a:xfrm>
            <a:off x="2583180" y="339940"/>
            <a:ext cx="6951255" cy="2007475"/>
          </a:xfrm>
          <a:prstGeom prst="rect">
            <a:avLst/>
          </a:prstGeom>
          <a:noFill/>
          <a:ln w="1016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haron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1132" name="Google Shape;1132;p207"/>
          <p:cNvSpPr/>
          <p:nvPr/>
        </p:nvSpPr>
        <p:spPr>
          <a:xfrm>
            <a:off x="2839565" y="620908"/>
            <a:ext cx="6430737" cy="1457882"/>
          </a:xfrm>
          <a:prstGeom prst="rect">
            <a:avLst/>
          </a:prstGeom>
          <a:noFill/>
          <a:ln w="222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6" name="Google Shape;1136;p2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0842" y="339940"/>
            <a:ext cx="1430859" cy="830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2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680" y="616271"/>
            <a:ext cx="904018" cy="13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20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0167742" y="243061"/>
            <a:ext cx="1504516" cy="18554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923187" y="789258"/>
            <a:ext cx="62634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6600" b="1" dirty="0" smtClean="0">
                <a:solidFill>
                  <a:schemeClr val="bg1"/>
                </a:solidFill>
                <a:latin typeface="Raleway" panose="020B0604020202020204" charset="0"/>
              </a:rPr>
              <a:t>СМУТИ</a:t>
            </a:r>
            <a:endParaRPr lang="en-US" sz="6600" b="1" dirty="0">
              <a:solidFill>
                <a:schemeClr val="bg1"/>
              </a:solidFill>
              <a:latin typeface="Raleway" panose="020B06040202020202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8689" y="2623746"/>
            <a:ext cx="69574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Raleway" panose="020B0604020202020204" charset="0"/>
              </a:rPr>
              <a:t>воће у комбинацији са јогуртом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Raleway" panose="020B0604020202020204" charset="0"/>
              </a:rPr>
              <a:t>задовољава потребу за слаткишима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Raleway" panose="020B0604020202020204" charset="0"/>
              </a:rPr>
              <a:t>пружа пуно корисних хранљивих материја</a:t>
            </a:r>
            <a:endParaRPr lang="en-US" sz="2800" dirty="0" smtClean="0">
              <a:solidFill>
                <a:schemeClr val="bg1"/>
              </a:solidFill>
              <a:latin typeface="Raleway" panose="020B06040202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t="26235" b="17276"/>
          <a:stretch/>
        </p:blipFill>
        <p:spPr>
          <a:xfrm>
            <a:off x="3749321" y="4315269"/>
            <a:ext cx="3868104" cy="2185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3660" y="2623746"/>
            <a:ext cx="3104323" cy="3876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885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198"/>
          <p:cNvSpPr/>
          <p:nvPr/>
        </p:nvSpPr>
        <p:spPr>
          <a:xfrm>
            <a:off x="0" y="43543"/>
            <a:ext cx="12119428" cy="6771203"/>
          </a:xfrm>
          <a:prstGeom prst="rect">
            <a:avLst/>
          </a:prstGeom>
          <a:noFill/>
          <a:ln w="155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2" name="Google Shape;982;p198"/>
          <p:cNvSpPr txBox="1"/>
          <p:nvPr/>
        </p:nvSpPr>
        <p:spPr>
          <a:xfrm>
            <a:off x="5653247" y="2474134"/>
            <a:ext cx="6477418" cy="1772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70000"/>
              </a:lnSpc>
              <a:buClr>
                <a:srgbClr val="FFFFFF"/>
              </a:buClr>
              <a:buSzPts val="6480"/>
            </a:pPr>
            <a:r>
              <a:rPr lang="ru-RU" sz="4800" b="1" dirty="0">
                <a:solidFill>
                  <a:schemeClr val="bg1"/>
                </a:solidFill>
                <a:latin typeface="Raleway" panose="020B0604020202020204" charset="0"/>
                <a:cs typeface="Times New Roman" panose="02020603050405020304" pitchFamily="18" charset="0"/>
              </a:rPr>
              <a:t>МЕТАБОЛИЧКЕ И БОЛЕСТИ ЕНДОКРИНОГ СИСТЕМА</a:t>
            </a:r>
            <a:endParaRPr sz="4800" b="1" dirty="0">
              <a:solidFill>
                <a:schemeClr val="bg1"/>
              </a:solidFill>
              <a:latin typeface="Raleway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983" name="Google Shape;983;p198"/>
          <p:cNvSpPr txBox="1"/>
          <p:nvPr/>
        </p:nvSpPr>
        <p:spPr>
          <a:xfrm>
            <a:off x="552315" y="1758772"/>
            <a:ext cx="5684712" cy="5016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Char char="✔"/>
            </a:pPr>
            <a:r>
              <a:rPr lang="en-GB" sz="3200" b="1" i="0" u="none" strike="noStrike" cap="none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 </a:t>
            </a:r>
            <a:r>
              <a:rPr lang="sr-Cyrl-RS" sz="3200" b="1" dirty="0" smtClean="0">
                <a:solidFill>
                  <a:srgbClr val="FFFFFF"/>
                </a:solidFill>
                <a:latin typeface="Raleway" panose="020B0604020202020204" charset="0"/>
                <a:ea typeface="Raleway"/>
                <a:cs typeface="Raleway"/>
                <a:sym typeface="Raleway"/>
              </a:rPr>
              <a:t>Дијабетес</a:t>
            </a:r>
            <a:endParaRPr dirty="0">
              <a:latin typeface="Raleway" panose="020B060402020202020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Char char="✔"/>
            </a:pPr>
            <a:r>
              <a:rPr lang="en-GB" sz="3200" b="1" i="0" u="none" strike="noStrike" cap="none" dirty="0">
                <a:solidFill>
                  <a:srgbClr val="FFFFFF"/>
                </a:solidFill>
                <a:latin typeface="Raleway" panose="020B0604020202020204" charset="0"/>
                <a:ea typeface="Raleway"/>
                <a:cs typeface="Raleway"/>
                <a:sym typeface="Raleway"/>
              </a:rPr>
              <a:t>  </a:t>
            </a:r>
            <a:r>
              <a:rPr lang="sr-Cyrl-RS" sz="3200" b="1" i="0" u="none" strike="noStrike" cap="none" dirty="0" smtClean="0">
                <a:solidFill>
                  <a:srgbClr val="FFFFFF"/>
                </a:solidFill>
                <a:latin typeface="Raleway" panose="020B0604020202020204" charset="0"/>
                <a:ea typeface="Raleway"/>
                <a:cs typeface="Raleway"/>
                <a:sym typeface="Raleway"/>
              </a:rPr>
              <a:t>Синдром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</a:pPr>
            <a:r>
              <a:rPr lang="sr-Cyrl-RS" sz="3200" b="1" dirty="0" smtClean="0">
                <a:solidFill>
                  <a:srgbClr val="FFFFFF"/>
                </a:solidFill>
                <a:latin typeface="Raleway" panose="020B0604020202020204" charset="0"/>
                <a:ea typeface="Raleway"/>
                <a:cs typeface="Raleway"/>
                <a:sym typeface="Raleway"/>
              </a:rPr>
              <a:t>      </a:t>
            </a:r>
            <a:r>
              <a:rPr lang="sr-Cyrl-RS" sz="3200" b="1" i="0" u="none" strike="noStrike" cap="none" dirty="0" smtClean="0">
                <a:solidFill>
                  <a:srgbClr val="FFFFFF"/>
                </a:solidFill>
                <a:latin typeface="Raleway" panose="020B0604020202020204" charset="0"/>
                <a:ea typeface="Raleway"/>
                <a:cs typeface="Raleway"/>
                <a:sym typeface="Raleway"/>
              </a:rPr>
              <a:t>полицистичних јајника</a:t>
            </a:r>
            <a:endParaRPr sz="3200" b="1" i="0" u="none" strike="noStrike" cap="none" dirty="0">
              <a:solidFill>
                <a:srgbClr val="FFFFFF"/>
              </a:solidFill>
              <a:latin typeface="Raleway" panose="020B0604020202020204" charset="0"/>
              <a:ea typeface="Raleway"/>
              <a:cs typeface="Raleway"/>
              <a:sym typeface="Raleway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Char char="✔"/>
            </a:pPr>
            <a:r>
              <a:rPr lang="en-GB" sz="3200" b="1" i="0" u="none" strike="noStrike" cap="none" dirty="0">
                <a:solidFill>
                  <a:srgbClr val="FFFFFF"/>
                </a:solidFill>
                <a:latin typeface="Raleway" panose="020B0604020202020204" charset="0"/>
                <a:ea typeface="Raleway"/>
                <a:cs typeface="Raleway"/>
                <a:sym typeface="Raleway"/>
              </a:rPr>
              <a:t>  </a:t>
            </a:r>
            <a:r>
              <a:rPr lang="sr-Cyrl-RS" sz="3200" b="1" i="0" u="none" strike="noStrike" cap="none" dirty="0" smtClean="0">
                <a:solidFill>
                  <a:srgbClr val="FFFFFF"/>
                </a:solidFill>
                <a:latin typeface="Raleway" panose="020B0604020202020204" charset="0"/>
                <a:ea typeface="Raleway"/>
                <a:cs typeface="Raleway"/>
                <a:sym typeface="Raleway"/>
              </a:rPr>
              <a:t>Компликована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</a:pPr>
            <a:r>
              <a:rPr lang="sr-Cyrl-RS" sz="3200" b="1" dirty="0">
                <a:solidFill>
                  <a:srgbClr val="FFFFFF"/>
                </a:solidFill>
                <a:latin typeface="Raleway" panose="020B0604020202020204" charset="0"/>
                <a:ea typeface="Raleway"/>
                <a:cs typeface="Raleway"/>
                <a:sym typeface="Raleway"/>
              </a:rPr>
              <a:t> </a:t>
            </a:r>
            <a:r>
              <a:rPr lang="sr-Cyrl-RS" sz="3200" b="1" dirty="0" smtClean="0">
                <a:solidFill>
                  <a:srgbClr val="FFFFFF"/>
                </a:solidFill>
                <a:latin typeface="Raleway" panose="020B0604020202020204" charset="0"/>
                <a:ea typeface="Raleway"/>
                <a:cs typeface="Raleway"/>
                <a:sym typeface="Raleway"/>
              </a:rPr>
              <a:t>     </a:t>
            </a:r>
            <a:r>
              <a:rPr lang="sr-Cyrl-RS" sz="3200" b="1" i="0" u="none" strike="noStrike" cap="none" dirty="0" smtClean="0">
                <a:solidFill>
                  <a:srgbClr val="FFFFFF"/>
                </a:solidFill>
                <a:latin typeface="Raleway" panose="020B0604020202020204" charset="0"/>
                <a:ea typeface="Raleway"/>
                <a:cs typeface="Raleway"/>
                <a:sym typeface="Raleway"/>
              </a:rPr>
              <a:t>трудноћа и порођај</a:t>
            </a:r>
            <a:endParaRPr sz="3200" b="1" i="0" u="none" strike="noStrike" cap="none" dirty="0">
              <a:solidFill>
                <a:srgbClr val="FFFFFF"/>
              </a:solidFill>
              <a:latin typeface="Raleway" panose="020B0604020202020204" charset="0"/>
              <a:ea typeface="Raleway"/>
              <a:cs typeface="Raleway"/>
              <a:sym typeface="Raleway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Char char="✔"/>
            </a:pPr>
            <a:r>
              <a:rPr lang="en-GB" sz="3200" b="1" i="0" u="none" strike="noStrike" cap="none" dirty="0">
                <a:solidFill>
                  <a:srgbClr val="FFFFFF"/>
                </a:solidFill>
                <a:latin typeface="Raleway" panose="020B0604020202020204" charset="0"/>
                <a:ea typeface="Raleway"/>
                <a:cs typeface="Raleway"/>
                <a:sym typeface="Raleway"/>
              </a:rPr>
              <a:t>  </a:t>
            </a:r>
            <a:r>
              <a:rPr lang="sr-Cyrl-RS" sz="3200" b="1" i="0" u="none" strike="noStrike" cap="none" dirty="0" smtClean="0">
                <a:solidFill>
                  <a:srgbClr val="FFFFFF"/>
                </a:solidFill>
                <a:latin typeface="Raleway" panose="020B0604020202020204" charset="0"/>
                <a:ea typeface="Raleway"/>
                <a:cs typeface="Raleway"/>
                <a:sym typeface="Raleway"/>
              </a:rPr>
              <a:t>Карцином простате,</a:t>
            </a:r>
          </a:p>
          <a:p>
            <a:pPr>
              <a:buClr>
                <a:srgbClr val="FFFFFF"/>
              </a:buClr>
              <a:buSzPts val="3200"/>
            </a:pPr>
            <a:r>
              <a:rPr lang="sr-Cyrl-RS" sz="3200" b="1" dirty="0" smtClean="0">
                <a:solidFill>
                  <a:srgbClr val="FFFFFF"/>
                </a:solidFill>
                <a:latin typeface="Raleway" panose="020B0604020202020204" charset="0"/>
                <a:ea typeface="Raleway"/>
                <a:cs typeface="Raleway"/>
                <a:sym typeface="Raleway"/>
              </a:rPr>
              <a:t>      </a:t>
            </a:r>
            <a:r>
              <a:rPr lang="sr-Cyrl-RS" sz="3200" b="1" i="0" u="none" strike="noStrike" cap="none" dirty="0" smtClean="0">
                <a:solidFill>
                  <a:srgbClr val="FFFFFF"/>
                </a:solidFill>
                <a:latin typeface="Raleway" panose="020B0604020202020204" charset="0"/>
                <a:ea typeface="Raleway"/>
                <a:cs typeface="Raleway"/>
                <a:sym typeface="Raleway"/>
              </a:rPr>
              <a:t>јајника</a:t>
            </a:r>
            <a:r>
              <a:rPr lang="en-US" sz="3200" b="1" i="0" u="none" strike="noStrike" cap="none" dirty="0" smtClean="0">
                <a:solidFill>
                  <a:srgbClr val="FFFFFF"/>
                </a:solidFill>
                <a:latin typeface="Raleway" panose="020B0604020202020204" charset="0"/>
                <a:ea typeface="Raleway"/>
                <a:cs typeface="Raleway"/>
                <a:sym typeface="Raleway"/>
              </a:rPr>
              <a:t>,</a:t>
            </a:r>
            <a:r>
              <a:rPr lang="sr-Cyrl-RS" sz="3200" b="1" dirty="0">
                <a:solidFill>
                  <a:srgbClr val="FFFFFF"/>
                </a:solidFill>
                <a:latin typeface="Raleway" panose="020B0604020202020204" charset="0"/>
                <a:ea typeface="Raleway"/>
                <a:cs typeface="Raleway"/>
                <a:sym typeface="Raleway"/>
              </a:rPr>
              <a:t> </a:t>
            </a:r>
            <a:r>
              <a:rPr lang="sr-Cyrl-RS" sz="3200" b="1" dirty="0" smtClean="0">
                <a:solidFill>
                  <a:srgbClr val="FFFFFF"/>
                </a:solidFill>
                <a:latin typeface="Raleway" panose="020B0604020202020204" charset="0"/>
                <a:ea typeface="Raleway"/>
                <a:cs typeface="Raleway"/>
                <a:sym typeface="Raleway"/>
              </a:rPr>
              <a:t>дојке,</a:t>
            </a:r>
            <a:endParaRPr lang="sr-Cyrl-RS" sz="3200" b="1" i="0" u="none" strike="noStrike" cap="none" dirty="0" smtClean="0">
              <a:solidFill>
                <a:srgbClr val="FFFFFF"/>
              </a:solidFill>
              <a:latin typeface="Raleway" panose="020B0604020202020204" charset="0"/>
              <a:ea typeface="Raleway"/>
              <a:cs typeface="Raleway"/>
              <a:sym typeface="Raleway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</a:pPr>
            <a:r>
              <a:rPr lang="sr-Cyrl-RS" sz="3200" b="1" dirty="0">
                <a:solidFill>
                  <a:srgbClr val="FFFFFF"/>
                </a:solidFill>
                <a:latin typeface="Raleway" panose="020B0604020202020204" charset="0"/>
                <a:ea typeface="Raleway"/>
                <a:cs typeface="Raleway"/>
                <a:sym typeface="Raleway"/>
              </a:rPr>
              <a:t> </a:t>
            </a:r>
            <a:r>
              <a:rPr lang="sr-Cyrl-RS" sz="3200" b="1" dirty="0" smtClean="0">
                <a:solidFill>
                  <a:srgbClr val="FFFFFF"/>
                </a:solidFill>
                <a:latin typeface="Raleway" panose="020B0604020202020204" charset="0"/>
                <a:ea typeface="Raleway"/>
                <a:cs typeface="Raleway"/>
                <a:sym typeface="Raleway"/>
              </a:rPr>
              <a:t>     </a:t>
            </a:r>
            <a:r>
              <a:rPr lang="sr-Cyrl-RS" sz="3200" b="1" i="0" u="none" strike="noStrike" cap="none" dirty="0" smtClean="0">
                <a:solidFill>
                  <a:srgbClr val="FFFFFF"/>
                </a:solidFill>
                <a:latin typeface="Raleway" panose="020B0604020202020204" charset="0"/>
                <a:ea typeface="Raleway"/>
                <a:cs typeface="Raleway"/>
                <a:sym typeface="Raleway"/>
              </a:rPr>
              <a:t>ендрометријума,</a:t>
            </a:r>
            <a:endParaRPr sz="3200" b="1" i="0" u="none" strike="noStrike" cap="none" dirty="0">
              <a:solidFill>
                <a:srgbClr val="FFFFFF"/>
              </a:solidFill>
              <a:latin typeface="Raleway" panose="020B0604020202020204" charset="0"/>
              <a:ea typeface="Raleway"/>
              <a:cs typeface="Raleway"/>
              <a:sym typeface="Raleway"/>
            </a:endParaRPr>
          </a:p>
        </p:txBody>
      </p:sp>
      <p:sp>
        <p:nvSpPr>
          <p:cNvPr id="984" name="Google Shape;984;p198"/>
          <p:cNvSpPr/>
          <p:nvPr/>
        </p:nvSpPr>
        <p:spPr>
          <a:xfrm>
            <a:off x="7451186" y="4643437"/>
            <a:ext cx="266700" cy="266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5" name="Google Shape;985;p198"/>
          <p:cNvSpPr/>
          <p:nvPr/>
        </p:nvSpPr>
        <p:spPr>
          <a:xfrm>
            <a:off x="7820472" y="4643437"/>
            <a:ext cx="266700" cy="266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6" name="Google Shape;986;p198"/>
          <p:cNvSpPr/>
          <p:nvPr/>
        </p:nvSpPr>
        <p:spPr>
          <a:xfrm>
            <a:off x="8184814" y="4643437"/>
            <a:ext cx="266700" cy="266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7" name="Google Shape;987;p1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91982" y="1327932"/>
            <a:ext cx="904018" cy="139080"/>
          </a:xfrm>
          <a:prstGeom prst="rect">
            <a:avLst/>
          </a:prstGeom>
          <a:noFill/>
          <a:ln>
            <a:noFill/>
          </a:ln>
        </p:spPr>
      </p:pic>
      <p:sp>
        <p:nvSpPr>
          <p:cNvPr id="988" name="Google Shape;988;p198"/>
          <p:cNvSpPr/>
          <p:nvPr/>
        </p:nvSpPr>
        <p:spPr>
          <a:xfrm rot="-1944089">
            <a:off x="8157217" y="1346048"/>
            <a:ext cx="515725" cy="411274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9" name="Google Shape;989;p198"/>
          <p:cNvSpPr/>
          <p:nvPr/>
        </p:nvSpPr>
        <p:spPr>
          <a:xfrm rot="-1944089">
            <a:off x="8415266" y="1169185"/>
            <a:ext cx="222583" cy="179307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0" name="Google Shape;990;p1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354153">
            <a:off x="9814682" y="4711341"/>
            <a:ext cx="2044907" cy="2521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207"/>
          <p:cNvSpPr/>
          <p:nvPr/>
        </p:nvSpPr>
        <p:spPr>
          <a:xfrm>
            <a:off x="2583180" y="339940"/>
            <a:ext cx="6951255" cy="2007475"/>
          </a:xfrm>
          <a:prstGeom prst="rect">
            <a:avLst/>
          </a:prstGeom>
          <a:noFill/>
          <a:ln w="1016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haron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1132" name="Google Shape;1132;p207"/>
          <p:cNvSpPr/>
          <p:nvPr/>
        </p:nvSpPr>
        <p:spPr>
          <a:xfrm>
            <a:off x="2839565" y="620908"/>
            <a:ext cx="6430737" cy="1457882"/>
          </a:xfrm>
          <a:prstGeom prst="rect">
            <a:avLst/>
          </a:prstGeom>
          <a:noFill/>
          <a:ln w="222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6" name="Google Shape;1136;p2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0842" y="339940"/>
            <a:ext cx="1430859" cy="830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2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680" y="616271"/>
            <a:ext cx="904018" cy="13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20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0167742" y="243061"/>
            <a:ext cx="1504516" cy="1855401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p207"/>
          <p:cNvSpPr/>
          <p:nvPr/>
        </p:nvSpPr>
        <p:spPr>
          <a:xfrm>
            <a:off x="10272000" y="6597000"/>
            <a:ext cx="1296000" cy="261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23187" y="789258"/>
            <a:ext cx="62634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6600" b="1" dirty="0" smtClean="0">
                <a:solidFill>
                  <a:schemeClr val="bg1"/>
                </a:solidFill>
                <a:latin typeface="Raleway" panose="020B0604020202020204" charset="0"/>
              </a:rPr>
              <a:t>ПОВРЋЕ</a:t>
            </a:r>
            <a:endParaRPr lang="en-US" sz="6600" b="1" dirty="0">
              <a:solidFill>
                <a:schemeClr val="bg1"/>
              </a:solidFill>
              <a:latin typeface="Raleway" panose="020B06040202020202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8689" y="2604463"/>
            <a:ext cx="693585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schemeClr val="bg1"/>
                </a:solidFill>
                <a:latin typeface="Raleway" panose="020B0604020202020204" charset="0"/>
              </a:rPr>
              <a:t>има пуно </a:t>
            </a:r>
            <a:r>
              <a:rPr lang="sr-Cyrl-RS" sz="2800" dirty="0" smtClean="0">
                <a:solidFill>
                  <a:schemeClr val="bg1"/>
                </a:solidFill>
                <a:latin typeface="Raleway" panose="020B0604020202020204" charset="0"/>
              </a:rPr>
              <a:t>влакана </a:t>
            </a:r>
            <a:r>
              <a:rPr lang="sr-Cyrl-RS" sz="2800" dirty="0">
                <a:solidFill>
                  <a:schemeClr val="bg1"/>
                </a:solidFill>
                <a:latin typeface="Raleway" panose="020B0604020202020204" charset="0"/>
              </a:rPr>
              <a:t>и мало калорија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schemeClr val="bg1"/>
                </a:solidFill>
                <a:latin typeface="Raleway" panose="020B0604020202020204" charset="0"/>
              </a:rPr>
              <a:t>садрже много корисних хранљивих материја и биљних једињења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r-Cyrl-RS" sz="2800" dirty="0">
                <a:solidFill>
                  <a:schemeClr val="bg1"/>
                </a:solidFill>
                <a:latin typeface="Raleway" panose="020B0604020202020204" charset="0"/>
              </a:rPr>
              <a:t>конзумирање – смањује ризик од болести попут срчаних обољења и рака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r-Cyrl-RS" sz="2800" dirty="0" smtClean="0">
                <a:solidFill>
                  <a:schemeClr val="bg1"/>
                </a:solidFill>
                <a:latin typeface="Raleway" panose="020B0604020202020204" charset="0"/>
              </a:rPr>
              <a:t>поврће </a:t>
            </a:r>
            <a:r>
              <a:rPr lang="sr-Cyrl-RS" sz="2800" dirty="0">
                <a:solidFill>
                  <a:schemeClr val="bg1"/>
                </a:solidFill>
                <a:latin typeface="Raleway" panose="020B0604020202020204" charset="0"/>
              </a:rPr>
              <a:t>које садржи најмање </a:t>
            </a:r>
            <a:r>
              <a:rPr lang="sr-Cyrl-RS" sz="2800" dirty="0" smtClean="0">
                <a:solidFill>
                  <a:schemeClr val="bg1"/>
                </a:solidFill>
                <a:latin typeface="Raleway" panose="020B0604020202020204" charset="0"/>
              </a:rPr>
              <a:t>шећера: </a:t>
            </a:r>
            <a:r>
              <a:rPr lang="sr-Cyrl-RS" sz="2800" dirty="0">
                <a:solidFill>
                  <a:schemeClr val="bg1"/>
                </a:solidFill>
                <a:latin typeface="Raleway" panose="020B0604020202020204" charset="0"/>
              </a:rPr>
              <a:t>печурке, спанаћ, соја, целер, броколи, </a:t>
            </a:r>
            <a:r>
              <a:rPr lang="sr-Cyrl-RS" sz="2800" dirty="0" smtClean="0">
                <a:solidFill>
                  <a:schemeClr val="bg1"/>
                </a:solidFill>
                <a:latin typeface="Raleway" panose="020B0604020202020204" charset="0"/>
              </a:rPr>
              <a:t>краставац</a:t>
            </a:r>
            <a:r>
              <a:rPr lang="sr-Latn-RS" sz="2800" dirty="0"/>
              <a:t> </a:t>
            </a:r>
            <a:endParaRPr lang="en-US" sz="28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/>
              </a:solidFill>
              <a:latin typeface="Raleway" panose="020B06040202020202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4704" r="9679"/>
          <a:stretch/>
        </p:blipFill>
        <p:spPr>
          <a:xfrm>
            <a:off x="7886700" y="2628383"/>
            <a:ext cx="3920022" cy="3429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365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97179"/>
            <a:ext cx="9144000" cy="995363"/>
          </a:xfrm>
        </p:spPr>
        <p:txBody>
          <a:bodyPr/>
          <a:lstStyle/>
          <a:p>
            <a:r>
              <a:rPr lang="sr-Cyrl-RS" dirty="0" smtClean="0">
                <a:latin typeface="Raleway" panose="020B0604020202020204" charset="0"/>
              </a:rPr>
              <a:t>ЛИТЕРАТУРА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40" y="1668780"/>
            <a:ext cx="9144000" cy="4457700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dirty="0">
                <a:latin typeface="Raleway" panose="020B0604020202020204" charset="0"/>
                <a:hlinkClick r:id="rId2"/>
              </a:rPr>
              <a:t>https://www.google.com/url?sa=t&amp;rct=j&amp;q=&amp;esrc=s&amp;source=web&amp;cd=&amp;</a:t>
            </a:r>
            <a:r>
              <a:rPr lang="en-US" dirty="0" smtClean="0">
                <a:latin typeface="Raleway" panose="020B0604020202020204" charset="0"/>
                <a:hlinkClick r:id="rId2"/>
              </a:rPr>
              <a:t>cad=rja&amp;uact=8&amp;ved=2ahUKEwiL8tnuxvqCAxXcgf0HHQm_BJ0QFnoECBMQAQ&amp;url=https%3A%2F%2Ffittproteam.com%2Fzdravi-slatkisi-poslastice-bez-secera%2F&amp;usg=AOvVaw03PNofgzlMJOCt8-GnAwRa&amp;opi=89978449</a:t>
            </a:r>
            <a:endParaRPr lang="en-US" dirty="0" smtClean="0">
              <a:latin typeface="Raleway" panose="020B060402020202020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>
                <a:latin typeface="Raleway" panose="020B0604020202020204" charset="0"/>
                <a:hlinkClick r:id="rId3"/>
              </a:rPr>
              <a:t>https://www.google.com/url?sa=t&amp;rct=j&amp;q=&amp;esrc=s&amp;source=web&amp;cd=&amp;</a:t>
            </a:r>
            <a:r>
              <a:rPr lang="en-US" dirty="0" smtClean="0">
                <a:latin typeface="Raleway" panose="020B0604020202020204" charset="0"/>
                <a:hlinkClick r:id="rId3"/>
              </a:rPr>
              <a:t>cad=rja&amp;uact=8&amp;ved=2ahUKEwjUsoCJx_qCAxWmgf0HHXXlDR4QFnoECDAQAQ&amp;url=https%3A%2F%2Ffittproteam.com%2Fglikemijski-indeks-namirnica%2F&amp;usg=AOvVaw0OlvwzIsoZZvHTC7R6kyFT&amp;opi=89978449</a:t>
            </a:r>
            <a:endParaRPr lang="en-US" dirty="0" smtClean="0">
              <a:latin typeface="Raleway" panose="020B060402020202020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3200" dirty="0">
              <a:latin typeface="Raleway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95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207"/>
          <p:cNvSpPr/>
          <p:nvPr/>
        </p:nvSpPr>
        <p:spPr>
          <a:xfrm>
            <a:off x="2839565" y="339940"/>
            <a:ext cx="6694870" cy="2007475"/>
          </a:xfrm>
          <a:prstGeom prst="rect">
            <a:avLst/>
          </a:prstGeom>
          <a:noFill/>
          <a:ln w="1016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haron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1132" name="Google Shape;1132;p207"/>
          <p:cNvSpPr/>
          <p:nvPr/>
        </p:nvSpPr>
        <p:spPr>
          <a:xfrm>
            <a:off x="3103698" y="620908"/>
            <a:ext cx="6166604" cy="1457882"/>
          </a:xfrm>
          <a:prstGeom prst="rect">
            <a:avLst/>
          </a:prstGeom>
          <a:noFill/>
          <a:ln w="222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6" name="Google Shape;1136;p2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0842" y="339940"/>
            <a:ext cx="1430859" cy="830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2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680" y="616271"/>
            <a:ext cx="904018" cy="13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20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0167742" y="243061"/>
            <a:ext cx="1504516" cy="1855401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p207"/>
          <p:cNvSpPr/>
          <p:nvPr/>
        </p:nvSpPr>
        <p:spPr>
          <a:xfrm>
            <a:off x="10272000" y="6597000"/>
            <a:ext cx="1296000" cy="261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85038" y="739956"/>
            <a:ext cx="60039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4000" b="1" dirty="0">
                <a:solidFill>
                  <a:schemeClr val="bg1"/>
                </a:solidFill>
                <a:latin typeface="Raleway" panose="020B0604020202020204" charset="0"/>
              </a:rPr>
              <a:t>КАРДИОВАСКУЛАРНЕ БОЛЕСТИ</a:t>
            </a:r>
            <a:endParaRPr lang="en-US" sz="4000" b="1" dirty="0">
              <a:solidFill>
                <a:schemeClr val="bg1"/>
              </a:solidFill>
              <a:latin typeface="Raleway" panose="020B06040202020202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3685" y="2458085"/>
            <a:ext cx="730824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Raleway" panose="020B0604020202020204" charset="0"/>
              </a:rPr>
              <a:t>последица уноса велике количине </a:t>
            </a:r>
            <a:r>
              <a:rPr lang="ru-RU" sz="2400" dirty="0" smtClean="0">
                <a:solidFill>
                  <a:schemeClr val="bg1"/>
                </a:solidFill>
                <a:latin typeface="Raleway" panose="020B0604020202020204" charset="0"/>
              </a:rPr>
              <a:t>масне хране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Raleway" panose="020B0604020202020204" charset="0"/>
              </a:rPr>
              <a:t>доводи до зачепљења крвних </a:t>
            </a:r>
            <a:r>
              <a:rPr lang="ru-RU" sz="2400" dirty="0" smtClean="0">
                <a:solidFill>
                  <a:schemeClr val="bg1"/>
                </a:solidFill>
                <a:latin typeface="Raleway" panose="020B0604020202020204" charset="0"/>
              </a:rPr>
              <a:t>судова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400" dirty="0" smtClean="0">
                <a:solidFill>
                  <a:schemeClr val="bg1"/>
                </a:solidFill>
                <a:latin typeface="Raleway" panose="020B0604020202020204" charset="0"/>
              </a:rPr>
              <a:t>смањење </a:t>
            </a:r>
            <a:r>
              <a:rPr lang="sr-Cyrl-RS" sz="2400" dirty="0">
                <a:solidFill>
                  <a:schemeClr val="bg1"/>
                </a:solidFill>
                <a:latin typeface="Raleway" panose="020B0604020202020204" charset="0"/>
              </a:rPr>
              <a:t>протока </a:t>
            </a:r>
            <a:r>
              <a:rPr lang="sr-Cyrl-RS" sz="2400" dirty="0" smtClean="0">
                <a:solidFill>
                  <a:schemeClr val="bg1"/>
                </a:solidFill>
                <a:latin typeface="Raleway" panose="020B0604020202020204" charset="0"/>
              </a:rPr>
              <a:t>крви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400" dirty="0">
                <a:solidFill>
                  <a:schemeClr val="bg1"/>
                </a:solidFill>
                <a:latin typeface="Raleway" panose="020B0604020202020204" charset="0"/>
              </a:rPr>
              <a:t>смањење еластичности крвних </a:t>
            </a:r>
            <a:r>
              <a:rPr lang="sr-Cyrl-RS" sz="2400" dirty="0" smtClean="0">
                <a:solidFill>
                  <a:schemeClr val="bg1"/>
                </a:solidFill>
                <a:latin typeface="Raleway" panose="020B0604020202020204" charset="0"/>
              </a:rPr>
              <a:t>судова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400" dirty="0">
                <a:solidFill>
                  <a:schemeClr val="bg1"/>
                </a:solidFill>
                <a:latin typeface="Raleway" panose="020B0604020202020204" charset="0"/>
              </a:rPr>
              <a:t>повишен крвни </a:t>
            </a:r>
            <a:r>
              <a:rPr lang="sr-Cyrl-RS" sz="2400" dirty="0" smtClean="0">
                <a:solidFill>
                  <a:schemeClr val="bg1"/>
                </a:solidFill>
                <a:latin typeface="Raleway" panose="020B0604020202020204" charset="0"/>
              </a:rPr>
              <a:t>притисак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2400" dirty="0" smtClean="0">
                <a:solidFill>
                  <a:schemeClr val="bg1"/>
                </a:solidFill>
                <a:latin typeface="Raleway" panose="020B0604020202020204" charset="0"/>
              </a:rPr>
              <a:t>Болести:  </a:t>
            </a:r>
            <a:r>
              <a:rPr lang="sr-Cyrl-RS" sz="2400" dirty="0">
                <a:solidFill>
                  <a:schemeClr val="bg1"/>
                </a:solidFill>
                <a:latin typeface="Raleway" panose="020B0604020202020204" charset="0"/>
              </a:rPr>
              <a:t>Хипертензија</a:t>
            </a:r>
          </a:p>
          <a:p>
            <a:r>
              <a:rPr lang="sr-Cyrl-RS" sz="2400" dirty="0">
                <a:solidFill>
                  <a:schemeClr val="bg1"/>
                </a:solidFill>
                <a:latin typeface="Raleway" panose="020B0604020202020204" charset="0"/>
              </a:rPr>
              <a:t>        </a:t>
            </a:r>
            <a:r>
              <a:rPr lang="sr-Cyrl-RS" sz="2400" dirty="0" smtClean="0">
                <a:solidFill>
                  <a:schemeClr val="bg1"/>
                </a:solidFill>
                <a:latin typeface="Raleway" panose="020B0604020202020204" charset="0"/>
              </a:rPr>
              <a:t>             Срчана </a:t>
            </a:r>
            <a:r>
              <a:rPr lang="sr-Cyrl-RS" sz="2400" dirty="0">
                <a:solidFill>
                  <a:schemeClr val="bg1"/>
                </a:solidFill>
                <a:latin typeface="Raleway" panose="020B0604020202020204" charset="0"/>
              </a:rPr>
              <a:t>слабост</a:t>
            </a:r>
          </a:p>
          <a:p>
            <a:r>
              <a:rPr lang="sr-Cyrl-RS" sz="2400" dirty="0">
                <a:solidFill>
                  <a:schemeClr val="bg1"/>
                </a:solidFill>
                <a:latin typeface="Raleway" panose="020B0604020202020204" charset="0"/>
              </a:rPr>
              <a:t>      </a:t>
            </a:r>
            <a:r>
              <a:rPr lang="sr-Cyrl-RS" sz="2400" dirty="0" smtClean="0">
                <a:solidFill>
                  <a:schemeClr val="bg1"/>
                </a:solidFill>
                <a:latin typeface="Raleway" panose="020B0604020202020204" charset="0"/>
              </a:rPr>
              <a:t>               Исхемијска </a:t>
            </a:r>
            <a:r>
              <a:rPr lang="sr-Cyrl-RS" sz="2400" dirty="0">
                <a:solidFill>
                  <a:schemeClr val="bg1"/>
                </a:solidFill>
                <a:latin typeface="Raleway" panose="020B0604020202020204" charset="0"/>
              </a:rPr>
              <a:t>болест срца</a:t>
            </a:r>
          </a:p>
          <a:p>
            <a:r>
              <a:rPr lang="sr-Cyrl-RS" sz="2400" dirty="0">
                <a:solidFill>
                  <a:schemeClr val="bg1"/>
                </a:solidFill>
                <a:latin typeface="Raleway" panose="020B0604020202020204" charset="0"/>
              </a:rPr>
              <a:t>    </a:t>
            </a:r>
            <a:r>
              <a:rPr lang="sr-Cyrl-RS" sz="2400" dirty="0" smtClean="0">
                <a:solidFill>
                  <a:schemeClr val="bg1"/>
                </a:solidFill>
                <a:latin typeface="Raleway" panose="020B0604020202020204" charset="0"/>
              </a:rPr>
              <a:t>                 Цереброваскуларна </a:t>
            </a:r>
            <a:r>
              <a:rPr lang="sr-Cyrl-RS" sz="2400" dirty="0">
                <a:solidFill>
                  <a:schemeClr val="bg1"/>
                </a:solidFill>
                <a:latin typeface="Raleway" panose="020B0604020202020204" charset="0"/>
              </a:rPr>
              <a:t>болест</a:t>
            </a:r>
          </a:p>
          <a:p>
            <a:r>
              <a:rPr lang="sr-Cyrl-RS" sz="2400" dirty="0">
                <a:solidFill>
                  <a:schemeClr val="bg1"/>
                </a:solidFill>
                <a:latin typeface="Raleway" panose="020B0604020202020204" charset="0"/>
              </a:rPr>
              <a:t>  </a:t>
            </a:r>
            <a:r>
              <a:rPr lang="sr-Cyrl-RS" sz="2400" dirty="0" smtClean="0">
                <a:solidFill>
                  <a:schemeClr val="bg1"/>
                </a:solidFill>
                <a:latin typeface="Raleway" panose="020B0604020202020204" charset="0"/>
              </a:rPr>
              <a:t>                   Тромбоемболијске </a:t>
            </a:r>
            <a:r>
              <a:rPr lang="sr-Cyrl-RS" sz="2400" dirty="0">
                <a:solidFill>
                  <a:schemeClr val="bg1"/>
                </a:solidFill>
                <a:latin typeface="Raleway" panose="020B0604020202020204" charset="0"/>
              </a:rPr>
              <a:t>компликције</a:t>
            </a:r>
          </a:p>
          <a:p>
            <a:r>
              <a:rPr lang="sr-Cyrl-RS" sz="2400" dirty="0" smtClean="0">
                <a:solidFill>
                  <a:schemeClr val="bg1"/>
                </a:solidFill>
                <a:latin typeface="Raleway" panose="020B0604020202020204" charset="0"/>
              </a:rPr>
              <a:t>                     Хиперлипопротеинемије </a:t>
            </a:r>
            <a:endParaRPr lang="en-US" sz="2400" dirty="0">
              <a:solidFill>
                <a:schemeClr val="bg1"/>
              </a:solidFill>
              <a:latin typeface="Raleway" panose="020B06040202020202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7412" y="3210343"/>
            <a:ext cx="4970289" cy="2613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198"/>
          <p:cNvSpPr/>
          <p:nvPr/>
        </p:nvSpPr>
        <p:spPr>
          <a:xfrm>
            <a:off x="0" y="43543"/>
            <a:ext cx="12119428" cy="6771203"/>
          </a:xfrm>
          <a:prstGeom prst="rect">
            <a:avLst/>
          </a:prstGeom>
          <a:noFill/>
          <a:ln w="155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2" name="Google Shape;982;p198"/>
          <p:cNvSpPr txBox="1"/>
          <p:nvPr/>
        </p:nvSpPr>
        <p:spPr>
          <a:xfrm>
            <a:off x="5960113" y="2474134"/>
            <a:ext cx="5990108" cy="1772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70000"/>
              </a:lnSpc>
              <a:buClr>
                <a:srgbClr val="FFFFFF"/>
              </a:buClr>
              <a:buSzPts val="6480"/>
            </a:pPr>
            <a:r>
              <a:rPr lang="ru-RU" sz="4800" b="1" dirty="0">
                <a:solidFill>
                  <a:schemeClr val="bg1"/>
                </a:solidFill>
                <a:latin typeface="Raleway" panose="020B0604020202020204" charset="0"/>
                <a:cs typeface="Times New Roman" panose="02020603050405020304" pitchFamily="18" charset="0"/>
              </a:rPr>
              <a:t>БОЛЕСТИ СИСТЕМА ОРГАНА ЗА ВАРЕЊЕ</a:t>
            </a:r>
            <a:endParaRPr sz="4800" b="1" dirty="0">
              <a:solidFill>
                <a:schemeClr val="bg1"/>
              </a:solidFill>
              <a:latin typeface="Raleway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983" name="Google Shape;983;p198"/>
          <p:cNvSpPr txBox="1"/>
          <p:nvPr/>
        </p:nvSpPr>
        <p:spPr>
          <a:xfrm>
            <a:off x="525075" y="1258838"/>
            <a:ext cx="5360615" cy="5016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>
              <a:buClr>
                <a:srgbClr val="FFFFFF"/>
              </a:buClr>
              <a:buSzPts val="3200"/>
              <a:buFont typeface="Noto Sans Symbols"/>
              <a:buChar char="✔"/>
            </a:pPr>
            <a:r>
              <a:rPr lang="ru-RU" sz="3200" b="1" dirty="0" smtClean="0">
                <a:solidFill>
                  <a:schemeClr val="bg1"/>
                </a:solidFill>
                <a:latin typeface="Raleway" panose="020B0604020202020204" charset="0"/>
                <a:ea typeface="Raleway"/>
                <a:cs typeface="Raleway"/>
                <a:sym typeface="Raleway"/>
              </a:rPr>
              <a:t> Масна јетра, цироза,</a:t>
            </a:r>
          </a:p>
          <a:p>
            <a:pPr lvl="0">
              <a:buClr>
                <a:srgbClr val="FFFFFF"/>
              </a:buClr>
              <a:buSzPts val="3200"/>
            </a:pPr>
            <a:r>
              <a:rPr lang="ru-RU" sz="3200" b="1" dirty="0" smtClean="0">
                <a:solidFill>
                  <a:schemeClr val="bg1"/>
                </a:solidFill>
                <a:latin typeface="Raleway" panose="020B0604020202020204" charset="0"/>
                <a:ea typeface="Raleway"/>
                <a:cs typeface="Raleway"/>
                <a:sym typeface="Raleway"/>
              </a:rPr>
              <a:t>     карцином јетре</a:t>
            </a:r>
          </a:p>
          <a:p>
            <a:pPr marL="285750" lvl="0" indent="-285750">
              <a:buClr>
                <a:srgbClr val="FFFFFF"/>
              </a:buClr>
              <a:buSzPts val="3200"/>
              <a:buFont typeface="Noto Sans Symbols"/>
              <a:buChar char="✔"/>
            </a:pPr>
            <a:r>
              <a:rPr lang="ru-RU" sz="3200" b="1" dirty="0" smtClean="0">
                <a:solidFill>
                  <a:schemeClr val="bg1"/>
                </a:solidFill>
                <a:latin typeface="Raleway" panose="020B0604020202020204" charset="0"/>
              </a:rPr>
              <a:t> Камење </a:t>
            </a:r>
            <a:r>
              <a:rPr lang="ru-RU" sz="3200" b="1" dirty="0">
                <a:solidFill>
                  <a:schemeClr val="bg1"/>
                </a:solidFill>
                <a:latin typeface="Raleway" panose="020B0604020202020204" charset="0"/>
              </a:rPr>
              <a:t>у жучној </a:t>
            </a:r>
            <a:r>
              <a:rPr lang="ru-RU" sz="3200" b="1" dirty="0" smtClean="0">
                <a:solidFill>
                  <a:schemeClr val="bg1"/>
                </a:solidFill>
                <a:latin typeface="Raleway" panose="020B0604020202020204" charset="0"/>
              </a:rPr>
              <a:t>кеси,</a:t>
            </a:r>
          </a:p>
          <a:p>
            <a:pPr lvl="0">
              <a:buClr>
                <a:srgbClr val="FFFFFF"/>
              </a:buClr>
              <a:buSzPts val="3200"/>
            </a:pPr>
            <a:r>
              <a:rPr lang="ru-RU" sz="3200" b="1" dirty="0" smtClean="0">
                <a:solidFill>
                  <a:schemeClr val="bg1"/>
                </a:solidFill>
                <a:latin typeface="Raleway" panose="020B0604020202020204" charset="0"/>
              </a:rPr>
              <a:t>     карцином </a:t>
            </a:r>
            <a:r>
              <a:rPr lang="ru-RU" sz="3200" b="1" dirty="0">
                <a:solidFill>
                  <a:schemeClr val="bg1"/>
                </a:solidFill>
                <a:latin typeface="Raleway" panose="020B0604020202020204" charset="0"/>
              </a:rPr>
              <a:t>жучне </a:t>
            </a:r>
            <a:r>
              <a:rPr lang="ru-RU" sz="3200" b="1" dirty="0" smtClean="0">
                <a:solidFill>
                  <a:schemeClr val="bg1"/>
                </a:solidFill>
                <a:latin typeface="Raleway" panose="020B0604020202020204" charset="0"/>
              </a:rPr>
              <a:t>кесе</a:t>
            </a:r>
          </a:p>
          <a:p>
            <a:pPr marL="285750" lvl="0" indent="-285750">
              <a:buClr>
                <a:srgbClr val="FFFFFF"/>
              </a:buClr>
              <a:buSzPts val="3200"/>
              <a:buFont typeface="Noto Sans Symbols"/>
              <a:buChar char="✔"/>
            </a:pPr>
            <a:r>
              <a:rPr lang="ru-RU" sz="3200" b="1" dirty="0" smtClean="0">
                <a:solidFill>
                  <a:schemeClr val="bg1"/>
                </a:solidFill>
                <a:latin typeface="Raleway" panose="020B0604020202020204" charset="0"/>
              </a:rPr>
              <a:t> Хронично запаљење</a:t>
            </a:r>
          </a:p>
          <a:p>
            <a:pPr lvl="0">
              <a:buClr>
                <a:srgbClr val="FFFFFF"/>
              </a:buClr>
              <a:buSzPts val="3200"/>
            </a:pPr>
            <a:r>
              <a:rPr lang="ru-RU" sz="3200" b="1" dirty="0" smtClean="0">
                <a:solidFill>
                  <a:schemeClr val="bg1"/>
                </a:solidFill>
                <a:latin typeface="Raleway" panose="020B0604020202020204" charset="0"/>
              </a:rPr>
              <a:t>     једњака</a:t>
            </a:r>
            <a:r>
              <a:rPr lang="ru-RU" sz="3200" b="1" dirty="0">
                <a:solidFill>
                  <a:schemeClr val="bg1"/>
                </a:solidFill>
                <a:latin typeface="Raleway" panose="020B0604020202020204" charset="0"/>
              </a:rPr>
              <a:t>, </a:t>
            </a:r>
            <a:r>
              <a:rPr lang="ru-RU" sz="3200" b="1" dirty="0" smtClean="0">
                <a:solidFill>
                  <a:schemeClr val="bg1"/>
                </a:solidFill>
                <a:latin typeface="Raleway" panose="020B0604020202020204" charset="0"/>
              </a:rPr>
              <a:t>карцином</a:t>
            </a:r>
          </a:p>
          <a:p>
            <a:pPr lvl="0">
              <a:buClr>
                <a:srgbClr val="FFFFFF"/>
              </a:buClr>
              <a:buSzPts val="3200"/>
            </a:pPr>
            <a:r>
              <a:rPr lang="ru-RU" sz="3200" b="1" dirty="0">
                <a:solidFill>
                  <a:schemeClr val="bg1"/>
                </a:solidFill>
                <a:latin typeface="Raleway" panose="020B0604020202020204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Raleway" panose="020B0604020202020204" charset="0"/>
              </a:rPr>
              <a:t>    једњака</a:t>
            </a:r>
          </a:p>
          <a:p>
            <a:pPr marL="285750" lvl="0" indent="-285750">
              <a:buClr>
                <a:srgbClr val="FFFFFF"/>
              </a:buClr>
              <a:buSzPts val="3200"/>
              <a:buFont typeface="Noto Sans Symbols"/>
              <a:buChar char="✔"/>
            </a:pPr>
            <a:r>
              <a:rPr lang="sr-Cyrl-RS" sz="3200" b="1" dirty="0" smtClean="0">
                <a:solidFill>
                  <a:schemeClr val="bg1"/>
                </a:solidFill>
                <a:latin typeface="Raleway" panose="020B0604020202020204" charset="0"/>
              </a:rPr>
              <a:t> Карцином дебелог</a:t>
            </a:r>
          </a:p>
          <a:p>
            <a:pPr lvl="0">
              <a:buClr>
                <a:srgbClr val="FFFFFF"/>
              </a:buClr>
              <a:buSzPts val="3200"/>
            </a:pPr>
            <a:r>
              <a:rPr lang="sr-Cyrl-RS" sz="3200" b="1" dirty="0" smtClean="0">
                <a:solidFill>
                  <a:schemeClr val="bg1"/>
                </a:solidFill>
                <a:latin typeface="Raleway" panose="020B0604020202020204" charset="0"/>
              </a:rPr>
              <a:t>     црева</a:t>
            </a:r>
          </a:p>
          <a:p>
            <a:pPr marL="285750" lvl="0" indent="-285750">
              <a:buClr>
                <a:srgbClr val="FFFFFF"/>
              </a:buClr>
              <a:buSzPts val="3200"/>
              <a:buFont typeface="Noto Sans Symbols"/>
              <a:buChar char="✔"/>
            </a:pPr>
            <a:r>
              <a:rPr lang="sr-Cyrl-RS" sz="3200" b="1" dirty="0" smtClean="0">
                <a:solidFill>
                  <a:schemeClr val="bg1"/>
                </a:solidFill>
                <a:latin typeface="Raleway" panose="020B0604020202020204" charset="0"/>
              </a:rPr>
              <a:t> Каријес</a:t>
            </a:r>
            <a:endParaRPr lang="en-US" sz="3200" b="1" dirty="0">
              <a:solidFill>
                <a:schemeClr val="bg1"/>
              </a:solidFill>
              <a:latin typeface="Raleway" panose="020B0604020202020204" charset="0"/>
            </a:endParaRPr>
          </a:p>
          <a:p>
            <a:pPr marL="285750" indent="-285750">
              <a:buClr>
                <a:srgbClr val="FFFFFF"/>
              </a:buClr>
              <a:buSzPts val="3200"/>
              <a:buFont typeface="Noto Sans Symbols"/>
              <a:buChar char="✔"/>
            </a:pPr>
            <a:endParaRPr lang="en-US" sz="3200" dirty="0"/>
          </a:p>
        </p:txBody>
      </p:sp>
      <p:sp>
        <p:nvSpPr>
          <p:cNvPr id="984" name="Google Shape;984;p198"/>
          <p:cNvSpPr/>
          <p:nvPr/>
        </p:nvSpPr>
        <p:spPr>
          <a:xfrm>
            <a:off x="7451186" y="4643437"/>
            <a:ext cx="266700" cy="266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5" name="Google Shape;985;p198"/>
          <p:cNvSpPr/>
          <p:nvPr/>
        </p:nvSpPr>
        <p:spPr>
          <a:xfrm>
            <a:off x="7820472" y="4643437"/>
            <a:ext cx="266700" cy="266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6" name="Google Shape;986;p198"/>
          <p:cNvSpPr/>
          <p:nvPr/>
        </p:nvSpPr>
        <p:spPr>
          <a:xfrm>
            <a:off x="8184814" y="4643437"/>
            <a:ext cx="266700" cy="266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7" name="Google Shape;987;p1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59951" y="859356"/>
            <a:ext cx="904018" cy="139080"/>
          </a:xfrm>
          <a:prstGeom prst="rect">
            <a:avLst/>
          </a:prstGeom>
          <a:noFill/>
          <a:ln>
            <a:noFill/>
          </a:ln>
        </p:spPr>
      </p:pic>
      <p:sp>
        <p:nvSpPr>
          <p:cNvPr id="988" name="Google Shape;988;p198"/>
          <p:cNvSpPr/>
          <p:nvPr/>
        </p:nvSpPr>
        <p:spPr>
          <a:xfrm rot="-1944089">
            <a:off x="8157217" y="1346048"/>
            <a:ext cx="515725" cy="411274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9" name="Google Shape;989;p198"/>
          <p:cNvSpPr/>
          <p:nvPr/>
        </p:nvSpPr>
        <p:spPr>
          <a:xfrm rot="-1944089">
            <a:off x="8415266" y="1169185"/>
            <a:ext cx="222583" cy="179307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0" name="Google Shape;990;p1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354153">
            <a:off x="9814682" y="4711341"/>
            <a:ext cx="2044907" cy="25218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614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207"/>
          <p:cNvSpPr/>
          <p:nvPr/>
        </p:nvSpPr>
        <p:spPr>
          <a:xfrm>
            <a:off x="2839565" y="339940"/>
            <a:ext cx="6694870" cy="2007475"/>
          </a:xfrm>
          <a:prstGeom prst="rect">
            <a:avLst/>
          </a:prstGeom>
          <a:noFill/>
          <a:ln w="1016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haron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1132" name="Google Shape;1132;p207"/>
          <p:cNvSpPr/>
          <p:nvPr/>
        </p:nvSpPr>
        <p:spPr>
          <a:xfrm>
            <a:off x="3103698" y="620908"/>
            <a:ext cx="6166604" cy="1457882"/>
          </a:xfrm>
          <a:prstGeom prst="rect">
            <a:avLst/>
          </a:prstGeom>
          <a:noFill/>
          <a:ln w="222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6" name="Google Shape;1136;p2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0842" y="339940"/>
            <a:ext cx="1430859" cy="830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2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680" y="616271"/>
            <a:ext cx="904018" cy="13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20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0167742" y="243061"/>
            <a:ext cx="1504516" cy="1855401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p207"/>
          <p:cNvSpPr/>
          <p:nvPr/>
        </p:nvSpPr>
        <p:spPr>
          <a:xfrm>
            <a:off x="10272000" y="6597000"/>
            <a:ext cx="1296000" cy="261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66379" y="685811"/>
            <a:ext cx="58412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4000" b="1" dirty="0">
                <a:solidFill>
                  <a:schemeClr val="bg1"/>
                </a:solidFill>
                <a:latin typeface="Raleway" panose="020B0604020202020204" charset="0"/>
              </a:rPr>
              <a:t>МЕХАНИЧКЕ КОМПЛИКАЦИЈЕ</a:t>
            </a:r>
            <a:endParaRPr lang="en-US" sz="4000" b="1" dirty="0">
              <a:solidFill>
                <a:schemeClr val="bg1"/>
              </a:solidFill>
              <a:latin typeface="Raleway" panose="020B06040202020202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7759" y="2623746"/>
            <a:ext cx="663366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Raleway" panose="020B0604020202020204" charset="0"/>
              </a:rPr>
              <a:t>последица повећања телесне масе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bg1"/>
                </a:solidFill>
                <a:latin typeface="Raleway" panose="020B0604020202020204" charset="0"/>
              </a:rPr>
              <a:t>зглобови и </a:t>
            </a:r>
            <a:r>
              <a:rPr lang="ru-RU" sz="2800" dirty="0">
                <a:solidFill>
                  <a:schemeClr val="bg1"/>
                </a:solidFill>
                <a:latin typeface="Raleway" panose="020B0604020202020204" charset="0"/>
              </a:rPr>
              <a:t>цео скелетни систем не може да носи велику тежину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Raleway" panose="020B0604020202020204" charset="0"/>
              </a:rPr>
              <a:t>Настају болести: </a:t>
            </a:r>
            <a:r>
              <a:rPr lang="ru-RU" sz="2800" dirty="0" smtClean="0">
                <a:solidFill>
                  <a:schemeClr val="bg1"/>
                </a:solidFill>
                <a:latin typeface="Raleway" panose="020B0604020202020204" charset="0"/>
              </a:rPr>
              <a:t> </a:t>
            </a:r>
            <a:endParaRPr lang="de-DE" sz="2800" dirty="0" smtClean="0">
              <a:solidFill>
                <a:schemeClr val="bg1"/>
              </a:solidFill>
              <a:latin typeface="Raleway" panose="020B0604020202020204" charset="0"/>
            </a:endParaRPr>
          </a:p>
          <a:p>
            <a:r>
              <a:rPr lang="de-DE" sz="2800" dirty="0">
                <a:solidFill>
                  <a:schemeClr val="bg1"/>
                </a:solidFill>
                <a:latin typeface="Raleway" panose="020B0604020202020204" charset="0"/>
              </a:rPr>
              <a:t> </a:t>
            </a:r>
            <a:r>
              <a:rPr lang="de-DE" sz="2800" dirty="0" smtClean="0">
                <a:solidFill>
                  <a:schemeClr val="bg1"/>
                </a:solidFill>
                <a:latin typeface="Raleway" panose="020B0604020202020204" charset="0"/>
              </a:rPr>
              <a:t>    - </a:t>
            </a:r>
            <a:r>
              <a:rPr lang="ru-RU" sz="2800" dirty="0" smtClean="0">
                <a:solidFill>
                  <a:schemeClr val="bg1"/>
                </a:solidFill>
                <a:latin typeface="Raleway" panose="020B0604020202020204" charset="0"/>
              </a:rPr>
              <a:t>Артрозе </a:t>
            </a:r>
            <a:endParaRPr lang="ru-RU" sz="2800" dirty="0">
              <a:solidFill>
                <a:schemeClr val="bg1"/>
              </a:solidFill>
              <a:latin typeface="Raleway" panose="020B0604020202020204" charset="0"/>
            </a:endParaRPr>
          </a:p>
          <a:p>
            <a:r>
              <a:rPr lang="ru-RU" sz="2800" dirty="0">
                <a:solidFill>
                  <a:schemeClr val="bg1"/>
                </a:solidFill>
                <a:latin typeface="Raleway" panose="020B0604020202020204" charset="0"/>
              </a:rPr>
              <a:t>  </a:t>
            </a:r>
            <a:r>
              <a:rPr lang="de-DE" sz="2800" dirty="0" smtClean="0">
                <a:solidFill>
                  <a:schemeClr val="bg1"/>
                </a:solidFill>
                <a:latin typeface="Raleway" panose="020B0604020202020204" charset="0"/>
              </a:rPr>
              <a:t>   - </a:t>
            </a:r>
            <a:r>
              <a:rPr lang="ru-RU" sz="2800" dirty="0" smtClean="0">
                <a:solidFill>
                  <a:schemeClr val="bg1"/>
                </a:solidFill>
                <a:latin typeface="Raleway" panose="020B0604020202020204" charset="0"/>
              </a:rPr>
              <a:t>Лумбални </a:t>
            </a:r>
            <a:r>
              <a:rPr lang="ru-RU" sz="2800" dirty="0">
                <a:solidFill>
                  <a:schemeClr val="bg1"/>
                </a:solidFill>
                <a:latin typeface="Raleway" panose="020B0604020202020204" charset="0"/>
              </a:rPr>
              <a:t>синдром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7841" r="8989"/>
          <a:stretch/>
        </p:blipFill>
        <p:spPr>
          <a:xfrm>
            <a:off x="7892354" y="2935727"/>
            <a:ext cx="3996426" cy="2690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6592" y="4142275"/>
            <a:ext cx="2613355" cy="2401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747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207"/>
          <p:cNvSpPr/>
          <p:nvPr/>
        </p:nvSpPr>
        <p:spPr>
          <a:xfrm>
            <a:off x="2839565" y="339940"/>
            <a:ext cx="6694870" cy="2007475"/>
          </a:xfrm>
          <a:prstGeom prst="rect">
            <a:avLst/>
          </a:prstGeom>
          <a:noFill/>
          <a:ln w="1016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haron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1132" name="Google Shape;1132;p207"/>
          <p:cNvSpPr/>
          <p:nvPr/>
        </p:nvSpPr>
        <p:spPr>
          <a:xfrm>
            <a:off x="3103698" y="620908"/>
            <a:ext cx="6166604" cy="1457882"/>
          </a:xfrm>
          <a:prstGeom prst="rect">
            <a:avLst/>
          </a:prstGeom>
          <a:noFill/>
          <a:ln w="222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5" name="Google Shape;1135;p2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822" y="4973615"/>
            <a:ext cx="1809751" cy="583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p2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0842" y="339940"/>
            <a:ext cx="1430859" cy="830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20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6680" y="616271"/>
            <a:ext cx="904018" cy="13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20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10167742" y="243061"/>
            <a:ext cx="1504516" cy="1855401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p207"/>
          <p:cNvSpPr/>
          <p:nvPr/>
        </p:nvSpPr>
        <p:spPr>
          <a:xfrm>
            <a:off x="10272000" y="6597000"/>
            <a:ext cx="1296000" cy="261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61815" y="755351"/>
            <a:ext cx="58412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4000" b="1" dirty="0">
                <a:solidFill>
                  <a:schemeClr val="bg1"/>
                </a:solidFill>
                <a:latin typeface="Raleway" panose="020B0604020202020204" charset="0"/>
              </a:rPr>
              <a:t>ХИРУРШКЕ КОМПЛИКАЦИЈЕ</a:t>
            </a:r>
            <a:endParaRPr lang="en-US" sz="4000" b="1" dirty="0">
              <a:solidFill>
                <a:schemeClr val="bg1"/>
              </a:solidFill>
              <a:latin typeface="Raleway" panose="020B06040202020202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2038" y="2671586"/>
            <a:ext cx="79223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Raleway" panose="020B0604020202020204" charset="0"/>
              </a:rPr>
              <a:t>Компликације током анестезије и непосредно после операције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Raleway" panose="020B0604020202020204" charset="0"/>
              </a:rPr>
              <a:t>Успорено и отежано зарастање </a:t>
            </a:r>
            <a:r>
              <a:rPr lang="ru-RU" sz="2800" dirty="0" smtClean="0">
                <a:solidFill>
                  <a:schemeClr val="bg1"/>
                </a:solidFill>
                <a:latin typeface="Raleway" panose="020B0604020202020204" charset="0"/>
              </a:rPr>
              <a:t>рана</a:t>
            </a:r>
            <a:endParaRPr lang="ru-RU" sz="2800" dirty="0">
              <a:solidFill>
                <a:schemeClr val="bg1"/>
              </a:solidFill>
              <a:latin typeface="Raleway" panose="020B06040202020202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4685" r="8568" b="6100"/>
          <a:stretch/>
        </p:blipFill>
        <p:spPr>
          <a:xfrm>
            <a:off x="2731945" y="4218922"/>
            <a:ext cx="3450491" cy="2277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2039" y="3364083"/>
            <a:ext cx="3805961" cy="2573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264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207"/>
          <p:cNvSpPr/>
          <p:nvPr/>
        </p:nvSpPr>
        <p:spPr>
          <a:xfrm>
            <a:off x="2839565" y="339940"/>
            <a:ext cx="6694870" cy="2007475"/>
          </a:xfrm>
          <a:prstGeom prst="rect">
            <a:avLst/>
          </a:prstGeom>
          <a:noFill/>
          <a:ln w="1016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haron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1132" name="Google Shape;1132;p207"/>
          <p:cNvSpPr/>
          <p:nvPr/>
        </p:nvSpPr>
        <p:spPr>
          <a:xfrm>
            <a:off x="3103698" y="620908"/>
            <a:ext cx="6166604" cy="1457882"/>
          </a:xfrm>
          <a:prstGeom prst="rect">
            <a:avLst/>
          </a:prstGeom>
          <a:noFill/>
          <a:ln w="222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5" name="Google Shape;1135;p2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8276" y="5578495"/>
            <a:ext cx="1809751" cy="583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p2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0842" y="339940"/>
            <a:ext cx="1430859" cy="830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20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6680" y="616271"/>
            <a:ext cx="904018" cy="13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20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10167742" y="243061"/>
            <a:ext cx="1504516" cy="1855401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p207"/>
          <p:cNvSpPr/>
          <p:nvPr/>
        </p:nvSpPr>
        <p:spPr>
          <a:xfrm>
            <a:off x="10272000" y="6597000"/>
            <a:ext cx="1296000" cy="261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61815" y="928178"/>
            <a:ext cx="5841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4800" b="1" dirty="0">
                <a:solidFill>
                  <a:schemeClr val="bg1"/>
                </a:solidFill>
                <a:latin typeface="Raleway" panose="020B0604020202020204" charset="0"/>
              </a:rPr>
              <a:t>БОЛЕСТИ КОЖЕ</a:t>
            </a:r>
            <a:endParaRPr lang="en-US" sz="4800" b="1" dirty="0">
              <a:solidFill>
                <a:schemeClr val="bg1"/>
              </a:solidFill>
              <a:latin typeface="Raleway" panose="020B06040202020202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8689" y="2706013"/>
            <a:ext cx="81150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Raleway" panose="020B0604020202020204" charset="0"/>
              </a:rPr>
              <a:t>све што унесемо у наш организам одрази се на кожу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Raleway" panose="020B0604020202020204" charset="0"/>
              </a:rPr>
              <a:t>унос велике количине  нездраве хране – лучи се више масти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Raleway" panose="020B0604020202020204" charset="0"/>
              </a:rPr>
              <a:t>кожа постаје попустљива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ru-RU" sz="2800" dirty="0" err="1">
              <a:solidFill>
                <a:schemeClr val="bg1"/>
              </a:solidFill>
              <a:latin typeface="Raleway" panose="020B06040202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8337" t="5384" r="7908" b="3786"/>
          <a:stretch/>
        </p:blipFill>
        <p:spPr>
          <a:xfrm>
            <a:off x="5693317" y="4339614"/>
            <a:ext cx="2929435" cy="2115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l="7323" r="1009"/>
          <a:stretch/>
        </p:blipFill>
        <p:spPr>
          <a:xfrm>
            <a:off x="8901182" y="2768475"/>
            <a:ext cx="2989169" cy="2552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00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" name="Google Shape;1341;p2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6820" y="1061088"/>
            <a:ext cx="5492044" cy="57042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42" name="Google Shape;1342;p216"/>
          <p:cNvGrpSpPr/>
          <p:nvPr/>
        </p:nvGrpSpPr>
        <p:grpSpPr>
          <a:xfrm rot="5400000">
            <a:off x="3098737" y="2144164"/>
            <a:ext cx="188425" cy="3726570"/>
            <a:chOff x="6132021" y="1798326"/>
            <a:chExt cx="188425" cy="3726570"/>
          </a:xfrm>
        </p:grpSpPr>
        <p:sp>
          <p:nvSpPr>
            <p:cNvPr id="1343" name="Google Shape;1343;p216"/>
            <p:cNvSpPr/>
            <p:nvPr/>
          </p:nvSpPr>
          <p:spPr>
            <a:xfrm>
              <a:off x="6192982" y="2327565"/>
              <a:ext cx="83127" cy="265176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4" name="Google Shape;1344;p216"/>
            <p:cNvSpPr/>
            <p:nvPr/>
          </p:nvSpPr>
          <p:spPr>
            <a:xfrm>
              <a:off x="6137565" y="2069871"/>
              <a:ext cx="180109" cy="157942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5" name="Google Shape;1345;p216"/>
            <p:cNvSpPr/>
            <p:nvPr/>
          </p:nvSpPr>
          <p:spPr>
            <a:xfrm>
              <a:off x="6132021" y="1798326"/>
              <a:ext cx="180109" cy="157942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6" name="Google Shape;1346;p216"/>
            <p:cNvSpPr/>
            <p:nvPr/>
          </p:nvSpPr>
          <p:spPr>
            <a:xfrm>
              <a:off x="6140337" y="5366954"/>
              <a:ext cx="180109" cy="157942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7" name="Google Shape;1347;p216"/>
            <p:cNvSpPr/>
            <p:nvPr/>
          </p:nvSpPr>
          <p:spPr>
            <a:xfrm>
              <a:off x="6134793" y="5095409"/>
              <a:ext cx="180109" cy="157942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48" name="Google Shape;1348;p216"/>
          <p:cNvSpPr txBox="1"/>
          <p:nvPr/>
        </p:nvSpPr>
        <p:spPr>
          <a:xfrm>
            <a:off x="6615515" y="1922300"/>
            <a:ext cx="4814654" cy="3534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457200">
              <a:lnSpc>
                <a:spcPct val="90000"/>
              </a:lnSpc>
              <a:buSzPts val="6000"/>
              <a:buFont typeface="Arial" panose="020B0604020202020204" pitchFamily="34" charset="0"/>
              <a:buChar char="•"/>
            </a:pPr>
            <a:r>
              <a:rPr lang="ru-RU" sz="2500" dirty="0" smtClean="0">
                <a:latin typeface="Raleway" panose="020B0604020202020204" charset="0"/>
              </a:rPr>
              <a:t>садржај </a:t>
            </a:r>
            <a:r>
              <a:rPr lang="ru-RU" sz="2500" dirty="0">
                <a:latin typeface="Raleway" panose="020B0604020202020204" charset="0"/>
              </a:rPr>
              <a:t>угљених хидрата у намирницама</a:t>
            </a:r>
          </a:p>
          <a:p>
            <a:pPr marL="457200" lvl="0" indent="-457200">
              <a:lnSpc>
                <a:spcPct val="90000"/>
              </a:lnSpc>
              <a:buSzPts val="6000"/>
              <a:buFont typeface="Arial" panose="020B0604020202020204" pitchFamily="34" charset="0"/>
              <a:buChar char="•"/>
            </a:pPr>
            <a:r>
              <a:rPr lang="ru-RU" sz="2500" dirty="0" smtClean="0">
                <a:latin typeface="Raleway" panose="020B0604020202020204" charset="0"/>
              </a:rPr>
              <a:t>ниво </a:t>
            </a:r>
            <a:r>
              <a:rPr lang="ru-RU" sz="2500" dirty="0">
                <a:latin typeface="Raleway" panose="020B0604020202020204" charset="0"/>
              </a:rPr>
              <a:t>глукозе у крви пређе нормалну вредност</a:t>
            </a:r>
          </a:p>
          <a:p>
            <a:pPr marL="457200" lvl="0" indent="-457200">
              <a:lnSpc>
                <a:spcPct val="90000"/>
              </a:lnSpc>
              <a:buSzPts val="6000"/>
              <a:buFont typeface="Arial" panose="020B0604020202020204" pitchFamily="34" charset="0"/>
              <a:buChar char="•"/>
            </a:pPr>
            <a:r>
              <a:rPr lang="ru-RU" sz="2500" dirty="0">
                <a:latin typeface="Raleway" panose="020B0604020202020204" charset="0"/>
              </a:rPr>
              <a:t>постаје токсичан </a:t>
            </a:r>
            <a:endParaRPr lang="en-US" sz="2500" dirty="0" smtClean="0">
              <a:latin typeface="Raleway" panose="020B0604020202020204" charset="0"/>
            </a:endParaRPr>
          </a:p>
          <a:p>
            <a:pPr marL="457200" lvl="0" indent="-457200">
              <a:lnSpc>
                <a:spcPct val="90000"/>
              </a:lnSpc>
              <a:buSzPts val="6000"/>
              <a:buFont typeface="Arial" panose="020B0604020202020204" pitchFamily="34" charset="0"/>
              <a:buChar char="•"/>
            </a:pPr>
            <a:r>
              <a:rPr lang="ru-RU" sz="2500" dirty="0" smtClean="0">
                <a:latin typeface="Raleway" panose="020B0604020202020204" charset="0"/>
              </a:rPr>
              <a:t>довод</a:t>
            </a:r>
            <a:r>
              <a:rPr lang="sr-Cyrl-RS" sz="2500" dirty="0">
                <a:latin typeface="Raleway" panose="020B0604020202020204" charset="0"/>
              </a:rPr>
              <a:t>и</a:t>
            </a:r>
            <a:r>
              <a:rPr lang="ru-RU" sz="2500" dirty="0" smtClean="0">
                <a:latin typeface="Raleway" panose="020B0604020202020204" charset="0"/>
              </a:rPr>
              <a:t> </a:t>
            </a:r>
            <a:r>
              <a:rPr lang="ru-RU" sz="2500" dirty="0">
                <a:latin typeface="Raleway" panose="020B0604020202020204" charset="0"/>
              </a:rPr>
              <a:t>до слепила, отказивања </a:t>
            </a:r>
            <a:r>
              <a:rPr lang="ru-RU" sz="2500" dirty="0" smtClean="0">
                <a:latin typeface="Raleway" panose="020B0604020202020204" charset="0"/>
              </a:rPr>
              <a:t>бубрега</a:t>
            </a:r>
            <a:r>
              <a:rPr lang="de-DE" sz="2500" dirty="0" smtClean="0">
                <a:latin typeface="Raleway" panose="020B0604020202020204" charset="0"/>
              </a:rPr>
              <a:t>,</a:t>
            </a:r>
            <a:r>
              <a:rPr lang="ru-RU" sz="2500" dirty="0" smtClean="0">
                <a:latin typeface="Raleway" panose="020B0604020202020204" charset="0"/>
              </a:rPr>
              <a:t> </a:t>
            </a:r>
            <a:r>
              <a:rPr lang="ru-RU" sz="2500" dirty="0">
                <a:latin typeface="Raleway" panose="020B0604020202020204" charset="0"/>
              </a:rPr>
              <a:t>кардиоваскуларних проблема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90090" y="2043331"/>
            <a:ext cx="67824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5400" dirty="0">
                <a:latin typeface="Raleway" panose="020B0604020202020204" charset="0"/>
              </a:rPr>
              <a:t>ГЛИКЕМИЈСКИ ИНДЕКС</a:t>
            </a:r>
            <a:endParaRPr lang="en-US" sz="5400" dirty="0">
              <a:latin typeface="Raleway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8450" y="341194"/>
            <a:ext cx="9903725" cy="1053266"/>
          </a:xfrm>
        </p:spPr>
        <p:txBody>
          <a:bodyPr/>
          <a:lstStyle/>
          <a:p>
            <a:r>
              <a:rPr lang="sr-Cyrl-RS" dirty="0">
                <a:latin typeface="Raleway" panose="020B0604020202020204" charset="0"/>
              </a:rPr>
              <a:t>ГЛИКЕМИЈСКИ ИНДЕКС</a:t>
            </a:r>
            <a:endParaRPr lang="en-US" sz="6600" dirty="0">
              <a:latin typeface="Raleway" panose="020B060402020202020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52" y="1592865"/>
            <a:ext cx="11475720" cy="4320540"/>
          </a:xfrm>
        </p:spPr>
        <p:txBody>
          <a:bodyPr/>
          <a:lstStyle/>
          <a:p>
            <a:pPr marL="393700" indent="-342900" algn="l">
              <a:buFont typeface="Arial" panose="020B0604020202020204" pitchFamily="34" charset="0"/>
              <a:buChar char="•"/>
            </a:pPr>
            <a:r>
              <a:rPr lang="ru-RU" dirty="0">
                <a:latin typeface="Raleway" panose="020B0604020202020204" charset="0"/>
              </a:rPr>
              <a:t>Намирнице у зависности од гликемијских индекса делимо на: </a:t>
            </a:r>
          </a:p>
          <a:p>
            <a:pPr marL="50800" indent="0" algn="l"/>
            <a:r>
              <a:rPr lang="ru-RU" dirty="0">
                <a:latin typeface="Raleway" panose="020B0604020202020204" charset="0"/>
              </a:rPr>
              <a:t>        -  Намирнице са ниским гликемијским индексом – </a:t>
            </a:r>
            <a:r>
              <a:rPr lang="ru-RU" dirty="0" smtClean="0">
                <a:latin typeface="Raleway" panose="020B0604020202020204" charset="0"/>
              </a:rPr>
              <a:t> </a:t>
            </a:r>
            <a:r>
              <a:rPr lang="ru-RU" dirty="0" smtClean="0">
                <a:latin typeface="+mj-lt"/>
              </a:rPr>
              <a:t>55</a:t>
            </a:r>
            <a:r>
              <a:rPr lang="ru-RU" dirty="0" smtClean="0">
                <a:latin typeface="Raleway" panose="020B0604020202020204" charset="0"/>
              </a:rPr>
              <a:t> </a:t>
            </a:r>
            <a:r>
              <a:rPr lang="ru-RU" dirty="0">
                <a:latin typeface="Raleway" panose="020B0604020202020204" charset="0"/>
              </a:rPr>
              <a:t>или мање (добро)</a:t>
            </a:r>
          </a:p>
          <a:p>
            <a:pPr marL="50800" indent="0" algn="l"/>
            <a:r>
              <a:rPr lang="ru-RU" dirty="0">
                <a:latin typeface="Raleway" panose="020B0604020202020204" charset="0"/>
              </a:rPr>
              <a:t>        -  Намирнице са умереним (средњим) гликемијским индексом – </a:t>
            </a:r>
            <a:r>
              <a:rPr lang="ru-RU" dirty="0" smtClean="0">
                <a:latin typeface="Raleway" panose="020B0604020202020204" charset="0"/>
              </a:rPr>
              <a:t>од </a:t>
            </a:r>
            <a:r>
              <a:rPr lang="ru-RU" dirty="0" smtClean="0">
                <a:latin typeface="+mj-lt"/>
              </a:rPr>
              <a:t>56</a:t>
            </a:r>
            <a:r>
              <a:rPr lang="ru-RU" dirty="0" smtClean="0">
                <a:latin typeface="Raleway" panose="020B0604020202020204" charset="0"/>
              </a:rPr>
              <a:t> </a:t>
            </a:r>
            <a:r>
              <a:rPr lang="ru-RU" dirty="0">
                <a:latin typeface="Raleway" panose="020B0604020202020204" charset="0"/>
              </a:rPr>
              <a:t>до </a:t>
            </a:r>
            <a:r>
              <a:rPr lang="ru-RU" dirty="0">
                <a:latin typeface="+mj-lt"/>
              </a:rPr>
              <a:t>69</a:t>
            </a:r>
          </a:p>
          <a:p>
            <a:pPr marL="50800" indent="0" algn="l"/>
            <a:r>
              <a:rPr lang="ru-RU" dirty="0">
                <a:latin typeface="Raleway" panose="020B0604020202020204" charset="0"/>
              </a:rPr>
              <a:t>        -  Намирнице са високим гликемијским индексом </a:t>
            </a:r>
            <a:r>
              <a:rPr lang="ru-RU" dirty="0" smtClean="0">
                <a:latin typeface="Raleway" panose="020B0604020202020204" charset="0"/>
              </a:rPr>
              <a:t>– </a:t>
            </a:r>
            <a:r>
              <a:rPr lang="ru-RU" dirty="0">
                <a:latin typeface="+mj-lt"/>
              </a:rPr>
              <a:t>70</a:t>
            </a:r>
            <a:r>
              <a:rPr lang="ru-RU" dirty="0">
                <a:latin typeface="Raleway" panose="020B0604020202020204" charset="0"/>
              </a:rPr>
              <a:t> или више (лоше)</a:t>
            </a:r>
          </a:p>
          <a:p>
            <a:pPr marL="393700" indent="-342900" algn="l">
              <a:buFont typeface="Arial" panose="020B0604020202020204" pitchFamily="34" charset="0"/>
              <a:buChar char="•"/>
            </a:pPr>
            <a:r>
              <a:rPr lang="ru-RU" dirty="0">
                <a:latin typeface="Raleway" panose="020B0604020202020204" charset="0"/>
              </a:rPr>
              <a:t>Намирнице са ниским гликемијским индексом:</a:t>
            </a:r>
          </a:p>
          <a:p>
            <a:pPr marL="50800" indent="0" algn="l"/>
            <a:r>
              <a:rPr lang="ru-RU" dirty="0">
                <a:latin typeface="Raleway" panose="020B0604020202020204" charset="0"/>
              </a:rPr>
              <a:t>        - Повољно утичу на губитак килограма</a:t>
            </a:r>
          </a:p>
          <a:p>
            <a:pPr marL="50800" indent="0" algn="l"/>
            <a:r>
              <a:rPr lang="ru-RU" dirty="0">
                <a:latin typeface="Raleway" panose="020B0604020202020204" charset="0"/>
              </a:rPr>
              <a:t>        - Снижавају ниво </a:t>
            </a:r>
            <a:r>
              <a:rPr lang="ru-RU" dirty="0" smtClean="0">
                <a:latin typeface="Raleway" panose="020B0604020202020204" charset="0"/>
              </a:rPr>
              <a:t>шећера </a:t>
            </a:r>
            <a:r>
              <a:rPr lang="ru-RU" dirty="0">
                <a:latin typeface="Raleway" panose="020B0604020202020204" charset="0"/>
              </a:rPr>
              <a:t>у крви</a:t>
            </a:r>
          </a:p>
          <a:p>
            <a:pPr marL="50800" indent="0" algn="l"/>
            <a:r>
              <a:rPr lang="ru-RU" dirty="0">
                <a:latin typeface="Raleway" panose="020B0604020202020204" charset="0"/>
              </a:rPr>
              <a:t>        - Смањују ризик од настанка срчаних болести</a:t>
            </a:r>
          </a:p>
          <a:p>
            <a:pPr marL="50800" indent="0" algn="l"/>
            <a:r>
              <a:rPr lang="ru-RU" dirty="0">
                <a:latin typeface="Raleway" panose="020B0604020202020204" charset="0"/>
              </a:rPr>
              <a:t>        - Помажу у спречавању појаве дијабетеса</a:t>
            </a:r>
          </a:p>
          <a:p>
            <a:pPr marL="393700" indent="-342900" algn="l">
              <a:buFont typeface="Arial" panose="020B0604020202020204" pitchFamily="34" charset="0"/>
              <a:buChar char="•"/>
            </a:pPr>
            <a:endParaRPr lang="ru-RU" dirty="0"/>
          </a:p>
          <a:p>
            <a:pPr marL="50800" indent="0" algn="l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3123" y="3544680"/>
            <a:ext cx="3344838" cy="331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6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Custom 7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FFF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Custom 5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647B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527</Words>
  <Application>Microsoft Office PowerPoint</Application>
  <PresentationFormat>Widescreen</PresentationFormat>
  <Paragraphs>130</Paragraphs>
  <Slides>21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Times New Roman</vt:lpstr>
      <vt:lpstr>Noto Sans Symbols</vt:lpstr>
      <vt:lpstr>Raleway</vt:lpstr>
      <vt:lpstr>Calibri</vt:lpstr>
      <vt:lpstr>Aharoni</vt:lpstr>
      <vt:lpstr>Office Theme</vt:lpstr>
      <vt:lpstr>2_Office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ГЛИКЕМИЈСКИ ИНДЕКС</vt:lpstr>
      <vt:lpstr>ГЛИКЕМИЈСКИ ИНДЕКС</vt:lpstr>
      <vt:lpstr>ГЛИКЕМИЈСКИ ИНДЕКС</vt:lpstr>
      <vt:lpstr>ГЛИКЕМИЈСКИ ИНДЕКС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ЛИТЕРАТУРА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 a t a r i n a</cp:lastModifiedBy>
  <cp:revision>38</cp:revision>
  <dcterms:modified xsi:type="dcterms:W3CDTF">2023-12-11T17:10:05Z</dcterms:modified>
</cp:coreProperties>
</file>